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60" r:id="rId6"/>
  </p:sldMasterIdLst>
  <p:sldIdLst>
    <p:sldId id="262" r:id="rId7"/>
    <p:sldId id="260" r:id="rId8"/>
    <p:sldId id="259" r:id="rId9"/>
    <p:sldId id="258" r:id="rId10"/>
    <p:sldId id="257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26966-73EF-4B96-AF9D-AC2CBF9B47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A06093-C149-4B9C-9D3F-A4D030B296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F841A0-FA79-4916-82DB-88E2FC373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7C8F-ACE9-4357-B88E-7D33C9062F30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74010-3E9E-4704-B520-630D6A764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344E6-F66A-4755-B17C-680609D19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9BFCF-9DB2-48DE-A421-BBB6C8711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272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36DF8-F7AF-4CB6-9900-0A7F76162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7C2D47-97CD-46FC-AF85-36111F0AA4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09F7F-F498-4FDA-9B0A-CCC24EBE9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7C8F-ACE9-4357-B88E-7D33C9062F30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BBCDF0-B539-4311-84C6-F9CB78A75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E8C845-CAE2-4E94-BDBF-C79A1D737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9BFCF-9DB2-48DE-A421-BBB6C8711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11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12CB74-1A1B-4A81-87F6-4B1DA9BB33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4434FC-3BE1-4148-8754-2AA2A869DA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DA1448-40E2-4102-AB07-9E295586A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7C8F-ACE9-4357-B88E-7D33C9062F30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47250-7915-44B7-B698-C617501E4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2B9AB4-6014-4213-9F14-F302BF730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9BFCF-9DB2-48DE-A421-BBB6C8711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433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91440" y="91439"/>
            <a:ext cx="8686800" cy="6675120"/>
          </a:xfrm>
        </p:spPr>
        <p:txBody>
          <a:bodyPr lIns="0" tIns="0" rIns="0" bIns="0" anchor="ctr" anchorCtr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9180576" y="3246120"/>
            <a:ext cx="2468880" cy="2926080"/>
          </a:xfrm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635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dia Placeholder 6"/>
          <p:cNvSpPr>
            <a:spLocks noGrp="1"/>
          </p:cNvSpPr>
          <p:nvPr>
            <p:ph type="media" sz="quarter" idx="10"/>
          </p:nvPr>
        </p:nvSpPr>
        <p:spPr>
          <a:xfrm>
            <a:off x="0" y="1526875"/>
            <a:ext cx="8731249" cy="5331125"/>
          </a:xfrm>
        </p:spPr>
        <p:txBody>
          <a:bodyPr lIns="0" tIns="0" rIns="0" bIns="0">
            <a:noAutofit/>
          </a:bodyPr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0" y="0"/>
            <a:ext cx="8731249" cy="1328114"/>
          </a:xfrm>
        </p:spPr>
        <p:txBody>
          <a:bodyPr lIns="0" tIns="0" rIns="0" bIns="0" anchor="ctr" anchorCtr="1">
            <a:noAutofit/>
          </a:bodyPr>
          <a:lstStyle>
            <a:lvl1pPr marL="0" indent="0" algn="ctr">
              <a:buNone/>
              <a:defRPr sz="4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9180576" y="3246120"/>
            <a:ext cx="2468880" cy="2926080"/>
          </a:xfrm>
        </p:spPr>
        <p:txBody>
          <a:bodyPr lIns="0" tIns="0" rIns="0" bIns="0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22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83642-48C2-475F-9A79-CE7E9024F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B560C-DE8C-4D4A-8E3D-5AC16A502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56B36B-17C3-4E33-92A9-275FF2202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7C8F-ACE9-4357-B88E-7D33C9062F30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15C30-44A9-4408-BF7A-03B7EA1B1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98DEE-9E34-45B3-BB64-558691ACD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9BFCF-9DB2-48DE-A421-BBB6C8711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918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6303F-6D33-45F8-B974-A2B48D29D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1F2BAB-6CBA-4A27-8DA0-2DB0B19AE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3C2E7-0936-43C2-B096-019CBDE36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7C8F-ACE9-4357-B88E-7D33C9062F30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05601B-28C0-4A92-B36B-98033F7BA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F4857E-7212-478F-A660-A0DE41852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9BFCF-9DB2-48DE-A421-BBB6C8711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64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A957E-19BD-4569-ACF1-33DEFC847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0D76E-30D0-4756-840E-6F1B569C16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28B762-BE0D-419E-847E-FAC7421462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AC4FAE-2BE5-4FAB-BB9B-B7023EEC0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7C8F-ACE9-4357-B88E-7D33C9062F30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115525-57B1-45CC-AAF2-7326124FC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ABEED1-65A9-4DB9-B5B2-55A49200E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9BFCF-9DB2-48DE-A421-BBB6C8711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137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CBFC0-5C04-4450-9FCD-6F592E697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A63485-136B-4FEB-B982-7103E2387D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70B0A2-D1D8-4106-B590-D624EDCAE6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DB60B7-143B-479D-84C3-0A0C8FFB67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E57253-11B1-4402-9A38-9D316F1CF8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A261F5-E1AD-46DD-A6B6-021E958D8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7C8F-ACE9-4357-B88E-7D33C9062F30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BE8CCA-DE9B-42B8-B155-AD97C53F9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A88F14-1278-458A-BE67-F114CD095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9BFCF-9DB2-48DE-A421-BBB6C8711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089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02CDA-2B1E-48E4-AC55-3EA40BBD8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2013D2-ADC7-4810-B62C-E01480407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7C8F-ACE9-4357-B88E-7D33C9062F30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BE5E4B-2AB6-4101-8FFB-274760597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AC2770-8366-4027-BFB9-A908BC45E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9BFCF-9DB2-48DE-A421-BBB6C8711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822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FA6040-D8A7-49B4-95F3-9B0347310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7C8F-ACE9-4357-B88E-7D33C9062F30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9D6859-4F4E-47AE-8F5D-BC30EF552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4B4AA7-6E4C-48BA-872E-39A5BBD36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9BFCF-9DB2-48DE-A421-BBB6C8711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19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04C47-A097-4A5B-8859-477148F7A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93343-E8FB-4225-814A-746DA844D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3E98C6-DA6B-4293-8591-F4897D44C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0C08B2-FFB5-424E-A0E1-D63B9E3B2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7C8F-ACE9-4357-B88E-7D33C9062F30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47C420-BAAC-4B7E-8ABB-BE35CEAAA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DE1F5F-3ED3-497F-9B00-6388F2996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9BFCF-9DB2-48DE-A421-BBB6C8711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016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28EA9-97F0-407E-B37B-63CCB75BE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5E76A6-AA98-497F-9B0F-332F122E04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19EB1E-CC1D-4380-B6CE-CE0B4DCC4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366833-0E23-4FC6-9C7A-538CCFC04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7C8F-ACE9-4357-B88E-7D33C9062F30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E03AD7-E1C3-4B4C-8993-F121F8B7B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540552-967B-4F15-BF47-DA2895179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9BFCF-9DB2-48DE-A421-BBB6C8711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278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DBAD3C-B004-423F-9F02-71ED97A1D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31995F-1255-45CE-B64C-AB7AEF8E8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01B28A-62BE-4C27-90EB-B2DDFD7D3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97C8F-ACE9-4357-B88E-7D33C9062F30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2FD4BB-19EE-44FC-9DDA-E2114D5B7F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0B2C1-868B-4EBF-9762-9C5F3A485E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9BFCF-9DB2-48DE-A421-BBB6C8711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629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13DE59-9F82-4C6E-A89A-CA3AFA5DB21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7/25/2018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915DCE-2ACC-4563-B3C9-154F015214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0705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5">
            <a:extLst>
              <a:ext uri="{FF2B5EF4-FFF2-40B4-BE49-F238E27FC236}">
                <a16:creationId xmlns:a16="http://schemas.microsoft.com/office/drawing/2014/main" id="{97B48BFA-3BC1-CD44-9E77-56DC182A20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81" b="94709" l="0" r="954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7" t="2345" r="4559" b="5845"/>
          <a:stretch/>
        </p:blipFill>
        <p:spPr>
          <a:xfrm>
            <a:off x="1239040" y="107463"/>
            <a:ext cx="6635719" cy="664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42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6068081-1F3D-4B0F-BBA4-96A3AE9E457A}"/>
              </a:ext>
            </a:extLst>
          </p:cNvPr>
          <p:cNvSpPr/>
          <p:nvPr/>
        </p:nvSpPr>
        <p:spPr>
          <a:xfrm>
            <a:off x="6096000" y="2364349"/>
            <a:ext cx="6096000" cy="212930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US" sz="3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Grassroots Innovation </a:t>
            </a:r>
            <a:br>
              <a:rPr lang="en-US" sz="3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US" kern="1400" dirty="0">
                <a:solidFill>
                  <a:srgbClr val="000000"/>
                </a:solidFill>
                <a:latin typeface="Arial" panose="020B0604020202020204" pitchFamily="34" charset="0"/>
              </a:rPr>
              <a:t>We are fostering a culture of innovation within </a:t>
            </a:r>
            <a:br>
              <a:rPr lang="en-US" kern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kern="1400" dirty="0">
                <a:solidFill>
                  <a:srgbClr val="000000"/>
                </a:solidFill>
                <a:latin typeface="Arial" panose="020B0604020202020204" pitchFamily="34" charset="0"/>
              </a:rPr>
              <a:t>our ranks through </a:t>
            </a:r>
            <a:r>
              <a:rPr lang="en-US" b="1" kern="1400" dirty="0">
                <a:solidFill>
                  <a:srgbClr val="000000"/>
                </a:solidFill>
                <a:latin typeface="Arial" panose="020B0604020202020204" pitchFamily="34" charset="0"/>
              </a:rPr>
              <a:t>collaboration</a:t>
            </a:r>
            <a:r>
              <a:rPr lang="en-US" kern="14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b="1" kern="1400" dirty="0">
                <a:solidFill>
                  <a:srgbClr val="000000"/>
                </a:solidFill>
                <a:latin typeface="Arial" panose="020B0604020202020204" pitchFamily="34" charset="0"/>
              </a:rPr>
              <a:t>education</a:t>
            </a:r>
            <a:r>
              <a:rPr lang="en-US" kern="1400" dirty="0">
                <a:solidFill>
                  <a:srgbClr val="000000"/>
                </a:solidFill>
                <a:latin typeface="Arial" panose="020B0604020202020204" pitchFamily="34" charset="0"/>
              </a:rPr>
              <a:t>, and </a:t>
            </a:r>
            <a:br>
              <a:rPr lang="en-US" kern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b="1" kern="1400" dirty="0">
                <a:solidFill>
                  <a:srgbClr val="000000"/>
                </a:solidFill>
                <a:latin typeface="Arial" panose="020B0604020202020204" pitchFamily="34" charset="0"/>
              </a:rPr>
              <a:t>experimentation</a:t>
            </a:r>
            <a:r>
              <a:rPr lang="en-US" kern="14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en-US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7EFDD1-D6C2-4BAB-AA1A-A0C4509BE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054" y="1109360"/>
            <a:ext cx="4820766" cy="463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69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7C783B-F407-4DAD-9847-8E0F5F8B3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2944" y="0"/>
            <a:ext cx="12192000" cy="6858000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5F52AD-0CDF-435A-B6A1-AE0C65F24215}"/>
              </a:ext>
            </a:extLst>
          </p:cNvPr>
          <p:cNvSpPr txBox="1"/>
          <p:nvPr/>
        </p:nvSpPr>
        <p:spPr>
          <a:xfrm>
            <a:off x="219456" y="310896"/>
            <a:ext cx="32744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Collaboration</a:t>
            </a:r>
          </a:p>
        </p:txBody>
      </p:sp>
      <p:pic>
        <p:nvPicPr>
          <p:cNvPr id="1026" name="Picture 2" descr="MD5">
            <a:extLst>
              <a:ext uri="{FF2B5EF4-FFF2-40B4-BE49-F238E27FC236}">
                <a16:creationId xmlns:a16="http://schemas.microsoft.com/office/drawing/2014/main" id="{34886C08-316F-4C4C-ABAF-74A12BCD4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799" y="5632704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54289B0-5294-409A-8063-A98603F8432D}"/>
              </a:ext>
            </a:extLst>
          </p:cNvPr>
          <p:cNvSpPr/>
          <p:nvPr/>
        </p:nvSpPr>
        <p:spPr>
          <a:xfrm>
            <a:off x="219455" y="1080337"/>
            <a:ext cx="7031089" cy="3275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Arial" panose="020B0604020202020204" pitchFamily="34" charset="0"/>
              </a:rPr>
              <a:t>MD5, the DOD National Security Technology Accelerator, developed and hosts our Innovation Council site where we:</a:t>
            </a:r>
            <a:endParaRPr lang="en-US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28600" indent="-228600">
              <a:lnSpc>
                <a:spcPct val="119000"/>
              </a:lnSpc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Symbol" panose="05050102010706020507" pitchFamily="18" charset="2"/>
              </a:rPr>
              <a:t>·</a:t>
            </a:r>
            <a:r>
              <a:rPr lang="en-US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en-US" b="1" kern="1400" dirty="0">
                <a:solidFill>
                  <a:srgbClr val="000000"/>
                </a:solidFill>
                <a:latin typeface="Arial" panose="020B0604020202020204" pitchFamily="34" charset="0"/>
              </a:rPr>
              <a:t>Crowdsource </a:t>
            </a:r>
            <a:r>
              <a:rPr lang="en-US" kern="1400" dirty="0">
                <a:solidFill>
                  <a:srgbClr val="000000"/>
                </a:solidFill>
                <a:latin typeface="Arial" panose="020B0604020202020204" pitchFamily="34" charset="0"/>
              </a:rPr>
              <a:t>ideas directly from the grassroots</a:t>
            </a:r>
            <a:endParaRPr lang="en-US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28600" indent="-228600">
              <a:lnSpc>
                <a:spcPct val="119000"/>
              </a:lnSpc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Symbol" panose="05050102010706020507" pitchFamily="18" charset="2"/>
              </a:rPr>
              <a:t>·</a:t>
            </a:r>
            <a:r>
              <a:rPr lang="en-US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en-US" kern="1400" dirty="0">
                <a:solidFill>
                  <a:srgbClr val="000000"/>
                </a:solidFill>
                <a:latin typeface="Arial" panose="020B0604020202020204" pitchFamily="34" charset="0"/>
              </a:rPr>
              <a:t>Enable a continuous </a:t>
            </a:r>
            <a:r>
              <a:rPr lang="en-US" b="1" kern="1400" dirty="0">
                <a:solidFill>
                  <a:srgbClr val="000000"/>
                </a:solidFill>
                <a:latin typeface="Arial" panose="020B0604020202020204" pitchFamily="34" charset="0"/>
              </a:rPr>
              <a:t>exchange of ideas </a:t>
            </a:r>
            <a:r>
              <a:rPr lang="en-US" kern="1400" dirty="0">
                <a:solidFill>
                  <a:srgbClr val="000000"/>
                </a:solidFill>
                <a:latin typeface="Arial" panose="020B0604020202020204" pitchFamily="34" charset="0"/>
              </a:rPr>
              <a:t>on proposals from the command</a:t>
            </a:r>
          </a:p>
          <a:p>
            <a:pPr marL="228600" indent="-228600">
              <a:lnSpc>
                <a:spcPct val="119000"/>
              </a:lnSpc>
              <a:spcAft>
                <a:spcPts val="600"/>
              </a:spcAft>
            </a:pPr>
            <a:endParaRPr lang="en-US" kern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28600" indent="-228600" algn="ctr">
              <a:lnSpc>
                <a:spcPct val="119000"/>
              </a:lnSpc>
              <a:spcAft>
                <a:spcPts val="600"/>
              </a:spcAft>
            </a:pPr>
            <a:r>
              <a:rPr lang="en-US" sz="2800" kern="1400" dirty="0">
                <a:solidFill>
                  <a:srgbClr val="000000"/>
                </a:solidFill>
                <a:latin typeface="Arial" panose="020B0604020202020204" pitchFamily="34" charset="0"/>
              </a:rPr>
              <a:t>https://2dmlg.md5.net</a:t>
            </a:r>
            <a:endParaRPr lang="en-US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3994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BD5AA2-553D-4B21-8454-879EFCFB10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7"/>
          <a:stretch/>
        </p:blipFill>
        <p:spPr>
          <a:xfrm>
            <a:off x="7562088" y="0"/>
            <a:ext cx="8578596" cy="6858000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CFA10A-268A-4233-8AD9-FD8095E9DF5B}"/>
              </a:ext>
            </a:extLst>
          </p:cNvPr>
          <p:cNvSpPr txBox="1"/>
          <p:nvPr/>
        </p:nvSpPr>
        <p:spPr>
          <a:xfrm>
            <a:off x="219456" y="310896"/>
            <a:ext cx="24587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Education</a:t>
            </a:r>
          </a:p>
        </p:txBody>
      </p:sp>
      <p:pic>
        <p:nvPicPr>
          <p:cNvPr id="2050" name="Picture 2" descr="1200px-Seal_of_the_Commander_of_the_United_States_Fleet_Forces_Command">
            <a:extLst>
              <a:ext uri="{FF2B5EF4-FFF2-40B4-BE49-F238E27FC236}">
                <a16:creationId xmlns:a16="http://schemas.microsoft.com/office/drawing/2014/main" id="{E379A445-7154-42F8-B3FB-76827B0DE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831" y="5423154"/>
            <a:ext cx="112395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051" name="Picture 3" descr="uncw">
            <a:extLst>
              <a:ext uri="{FF2B5EF4-FFF2-40B4-BE49-F238E27FC236}">
                <a16:creationId xmlns:a16="http://schemas.microsoft.com/office/drawing/2014/main" id="{6C6189C0-008C-421C-A3F8-B543584CF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599366"/>
            <a:ext cx="13716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2EC0964-17F4-4D21-838F-7542C1A08995}"/>
              </a:ext>
            </a:extLst>
          </p:cNvPr>
          <p:cNvSpPr/>
          <p:nvPr/>
        </p:nvSpPr>
        <p:spPr>
          <a:xfrm>
            <a:off x="219455" y="1080337"/>
            <a:ext cx="7031089" cy="3345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Arial" panose="020B0604020202020204" pitchFamily="34" charset="0"/>
              </a:rPr>
              <a:t>We aim to provide our Marines and Sailors with non-traditional educational opportunities that expose them to new ideas and thought processes by partnering with organizations both inside and out of the DOD.</a:t>
            </a:r>
            <a:endParaRPr lang="en-US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28600" indent="-228600">
              <a:lnSpc>
                <a:spcPct val="119000"/>
              </a:lnSpc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Symbol" panose="05050102010706020507" pitchFamily="18" charset="2"/>
              </a:rPr>
              <a:t>·</a:t>
            </a:r>
            <a:r>
              <a:rPr lang="en-US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en-US" b="1" kern="1400" dirty="0">
                <a:solidFill>
                  <a:srgbClr val="000000"/>
                </a:solidFill>
                <a:latin typeface="Arial" panose="020B0604020202020204" pitchFamily="34" charset="0"/>
              </a:rPr>
              <a:t>Design thinking </a:t>
            </a:r>
            <a:r>
              <a:rPr lang="en-US" kern="1400" dirty="0">
                <a:solidFill>
                  <a:srgbClr val="000000"/>
                </a:solidFill>
                <a:latin typeface="Arial" panose="020B0604020202020204" pitchFamily="34" charset="0"/>
              </a:rPr>
              <a:t>seminars </a:t>
            </a:r>
            <a:r>
              <a:rPr lang="en-US" i="1" kern="1400" dirty="0">
                <a:solidFill>
                  <a:srgbClr val="000000"/>
                </a:solidFill>
                <a:latin typeface="Arial" panose="020B0604020202020204" pitchFamily="34" charset="0"/>
              </a:rPr>
              <a:t>U.S. Fleet Forces Command</a:t>
            </a:r>
            <a:endParaRPr lang="en-US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28600" indent="-228600">
              <a:lnSpc>
                <a:spcPct val="119000"/>
              </a:lnSpc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Symbol" panose="05050102010706020507" pitchFamily="18" charset="2"/>
              </a:rPr>
              <a:t>·</a:t>
            </a:r>
            <a:r>
              <a:rPr lang="en-US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en-US" b="1" kern="1400" dirty="0">
                <a:solidFill>
                  <a:srgbClr val="000000"/>
                </a:solidFill>
                <a:latin typeface="Arial" panose="020B0604020202020204" pitchFamily="34" charset="0"/>
              </a:rPr>
              <a:t>Lean Startup </a:t>
            </a:r>
            <a:r>
              <a:rPr lang="en-US" kern="1400" dirty="0">
                <a:solidFill>
                  <a:srgbClr val="000000"/>
                </a:solidFill>
                <a:latin typeface="Arial" panose="020B0604020202020204" pitchFamily="34" charset="0"/>
              </a:rPr>
              <a:t>methodology workshops </a:t>
            </a:r>
            <a:r>
              <a:rPr lang="en-US" i="1" kern="1400" dirty="0">
                <a:solidFill>
                  <a:srgbClr val="000000"/>
                </a:solidFill>
                <a:latin typeface="Arial" panose="020B0604020202020204" pitchFamily="34" charset="0"/>
              </a:rPr>
              <a:t>Defense Innovation Board</a:t>
            </a:r>
            <a:endParaRPr lang="en-US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28600" indent="-228600">
              <a:lnSpc>
                <a:spcPct val="119000"/>
              </a:lnSpc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Symbol" panose="05050102010706020507" pitchFamily="18" charset="2"/>
              </a:rPr>
              <a:t>·</a:t>
            </a:r>
            <a:r>
              <a:rPr lang="en-US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en-US" kern="1400" dirty="0">
                <a:solidFill>
                  <a:srgbClr val="000000"/>
                </a:solidFill>
                <a:latin typeface="Arial" panose="020B0604020202020204" pitchFamily="34" charset="0"/>
              </a:rPr>
              <a:t>Innovation programs and events </a:t>
            </a:r>
            <a:r>
              <a:rPr lang="en-US" i="1" kern="1400" dirty="0">
                <a:solidFill>
                  <a:srgbClr val="000000"/>
                </a:solidFill>
                <a:latin typeface="Arial" panose="020B0604020202020204" pitchFamily="34" charset="0"/>
              </a:rPr>
              <a:t>UNCW Center for Innovation and Entrepreneurship</a:t>
            </a:r>
            <a:endParaRPr lang="en-US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4865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53127B8-6E49-474B-9774-1392CE32E4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45"/>
          <a:stretch/>
        </p:blipFill>
        <p:spPr>
          <a:xfrm>
            <a:off x="7552944" y="0"/>
            <a:ext cx="6507064" cy="6858000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9C75EA-D3F5-4533-B22C-4E9C27E323A6}"/>
              </a:ext>
            </a:extLst>
          </p:cNvPr>
          <p:cNvSpPr txBox="1"/>
          <p:nvPr/>
        </p:nvSpPr>
        <p:spPr>
          <a:xfrm>
            <a:off x="219456" y="310896"/>
            <a:ext cx="39920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Experimentation</a:t>
            </a:r>
          </a:p>
        </p:txBody>
      </p:sp>
      <p:pic>
        <p:nvPicPr>
          <p:cNvPr id="3074" name="Picture 2" descr="MCWL%20Logo">
            <a:extLst>
              <a:ext uri="{FF2B5EF4-FFF2-40B4-BE49-F238E27FC236}">
                <a16:creationId xmlns:a16="http://schemas.microsoft.com/office/drawing/2014/main" id="{60561B44-F1D2-42CE-8E6E-5DC422EBA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873" y="5177091"/>
            <a:ext cx="1112838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InL(225px)">
            <a:extLst>
              <a:ext uri="{FF2B5EF4-FFF2-40B4-BE49-F238E27FC236}">
                <a16:creationId xmlns:a16="http://schemas.microsoft.com/office/drawing/2014/main" id="{0BE1F57F-6032-443A-9126-BA47B324A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668" y="5313613"/>
            <a:ext cx="1096963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220px-MCSCLOGO_VECTOR">
            <a:extLst>
              <a:ext uri="{FF2B5EF4-FFF2-40B4-BE49-F238E27FC236}">
                <a16:creationId xmlns:a16="http://schemas.microsoft.com/office/drawing/2014/main" id="{9475DA93-7ECC-42F4-906C-75E2D5090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953" y="5313613"/>
            <a:ext cx="1122363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49B41BD-F00D-4D04-994A-EA87876267EA}"/>
              </a:ext>
            </a:extLst>
          </p:cNvPr>
          <p:cNvSpPr/>
          <p:nvPr/>
        </p:nvSpPr>
        <p:spPr>
          <a:xfrm>
            <a:off x="219456" y="1080337"/>
            <a:ext cx="7031089" cy="3927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Arial" panose="020B0604020202020204" pitchFamily="34" charset="0"/>
              </a:rPr>
              <a:t>To develop a culture of innovation within our ranks, Marines and Sailors require time, space, and resources to discover and prototype new ideas. </a:t>
            </a:r>
            <a:endParaRPr lang="en-US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28600" indent="-228600">
              <a:lnSpc>
                <a:spcPct val="119000"/>
              </a:lnSpc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Symbol" panose="05050102010706020507" pitchFamily="18" charset="2"/>
              </a:rPr>
              <a:t>·</a:t>
            </a:r>
            <a:r>
              <a:rPr lang="en-US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en-US" kern="1400" dirty="0">
                <a:solidFill>
                  <a:srgbClr val="000000"/>
                </a:solidFill>
                <a:latin typeface="Arial" panose="020B0604020202020204" pitchFamily="34" charset="0"/>
              </a:rPr>
              <a:t>We opened a </a:t>
            </a:r>
            <a:r>
              <a:rPr lang="en-US" b="1" kern="1400" dirty="0">
                <a:solidFill>
                  <a:srgbClr val="000000"/>
                </a:solidFill>
                <a:latin typeface="Arial" panose="020B0604020202020204" pitchFamily="34" charset="0"/>
              </a:rPr>
              <a:t>Makerspace </a:t>
            </a:r>
            <a:r>
              <a:rPr lang="en-US" kern="1400" dirty="0">
                <a:solidFill>
                  <a:srgbClr val="000000"/>
                </a:solidFill>
                <a:latin typeface="Arial" panose="020B0604020202020204" pitchFamily="34" charset="0"/>
              </a:rPr>
              <a:t>to provide a physical venue to focus on brainstorming solutions, experimenting with resources, and bringing ideas to fruition. </a:t>
            </a:r>
            <a:endParaRPr lang="en-US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28600" indent="-228600">
              <a:lnSpc>
                <a:spcPct val="119000"/>
              </a:lnSpc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Symbol" panose="05050102010706020507" pitchFamily="18" charset="2"/>
              </a:rPr>
              <a:t>·</a:t>
            </a:r>
            <a:r>
              <a:rPr lang="en-US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en-US" kern="1400" dirty="0">
                <a:solidFill>
                  <a:srgbClr val="000000"/>
                </a:solidFill>
                <a:latin typeface="Arial" panose="020B0604020202020204" pitchFamily="34" charset="0"/>
              </a:rPr>
              <a:t>We are also seeking sponsorship of </a:t>
            </a:r>
            <a:r>
              <a:rPr lang="en-US" b="1" kern="1400" dirty="0">
                <a:solidFill>
                  <a:srgbClr val="000000"/>
                </a:solidFill>
                <a:latin typeface="Arial" panose="020B0604020202020204" pitchFamily="34" charset="0"/>
              </a:rPr>
              <a:t>hackathons </a:t>
            </a:r>
            <a:r>
              <a:rPr lang="en-US" kern="1400" dirty="0">
                <a:solidFill>
                  <a:srgbClr val="000000"/>
                </a:solidFill>
                <a:latin typeface="Arial" panose="020B0604020202020204" pitchFamily="34" charset="0"/>
              </a:rPr>
              <a:t>through the UNCW Center for Innovation and Entrepreneurship that will allow us to rapidly prototype ideas using talented minds from the  University.</a:t>
            </a:r>
            <a:endParaRPr lang="en-US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7928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6068081-1F3D-4B0F-BBA4-96A3AE9E457A}"/>
              </a:ext>
            </a:extLst>
          </p:cNvPr>
          <p:cNvSpPr/>
          <p:nvPr/>
        </p:nvSpPr>
        <p:spPr>
          <a:xfrm>
            <a:off x="6096000" y="2364349"/>
            <a:ext cx="6096000" cy="212930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US" sz="3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Grassroots Innovation </a:t>
            </a:r>
            <a:br>
              <a:rPr lang="en-US" sz="3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US" kern="1400" dirty="0">
                <a:solidFill>
                  <a:srgbClr val="000000"/>
                </a:solidFill>
                <a:latin typeface="Arial" panose="020B0604020202020204" pitchFamily="34" charset="0"/>
              </a:rPr>
              <a:t>We are fostering a culture of innovation within </a:t>
            </a:r>
            <a:br>
              <a:rPr lang="en-US" kern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kern="1400" dirty="0">
                <a:solidFill>
                  <a:srgbClr val="000000"/>
                </a:solidFill>
                <a:latin typeface="Arial" panose="020B0604020202020204" pitchFamily="34" charset="0"/>
              </a:rPr>
              <a:t>our ranks through </a:t>
            </a:r>
            <a:r>
              <a:rPr lang="en-US" b="1" kern="1400" dirty="0">
                <a:solidFill>
                  <a:srgbClr val="000000"/>
                </a:solidFill>
                <a:latin typeface="Arial" panose="020B0604020202020204" pitchFamily="34" charset="0"/>
              </a:rPr>
              <a:t>collaboration</a:t>
            </a:r>
            <a:r>
              <a:rPr lang="en-US" kern="14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b="1" kern="1400" dirty="0">
                <a:solidFill>
                  <a:srgbClr val="000000"/>
                </a:solidFill>
                <a:latin typeface="Arial" panose="020B0604020202020204" pitchFamily="34" charset="0"/>
              </a:rPr>
              <a:t>education</a:t>
            </a:r>
            <a:r>
              <a:rPr lang="en-US" kern="1400" dirty="0">
                <a:solidFill>
                  <a:srgbClr val="000000"/>
                </a:solidFill>
                <a:latin typeface="Arial" panose="020B0604020202020204" pitchFamily="34" charset="0"/>
              </a:rPr>
              <a:t>, and </a:t>
            </a:r>
            <a:br>
              <a:rPr lang="en-US" kern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b="1" kern="1400" dirty="0">
                <a:solidFill>
                  <a:srgbClr val="000000"/>
                </a:solidFill>
                <a:latin typeface="Arial" panose="020B0604020202020204" pitchFamily="34" charset="0"/>
              </a:rPr>
              <a:t>experimentation</a:t>
            </a:r>
            <a:r>
              <a:rPr lang="en-US" kern="14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en-US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7EFDD1-D6C2-4BAB-AA1A-A0C4509BE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054" y="1109360"/>
            <a:ext cx="4820766" cy="463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77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a13436c-0e8b-4fb9-8543-1aa3f8f6a39a">2DMLG-668719774-76</_dlc_DocId>
    <_dlc_DocIdUrl xmlns="da13436c-0e8b-4fb9-8543-1aa3f8f6a39a">
      <Url>https://eis.usmc.mil/sites/2dmlg/innovation/_layouts/15/DocIdRedir.aspx?ID=2DMLG-668719774-76</Url>
      <Description>2DMLG-668719774-76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9C332CB32CC04BAA355F3CFDADBC8B" ma:contentTypeVersion="0" ma:contentTypeDescription="Create a new document." ma:contentTypeScope="" ma:versionID="ed69a473d399242c6e721329fe7b0143">
  <xsd:schema xmlns:xsd="http://www.w3.org/2001/XMLSchema" xmlns:xs="http://www.w3.org/2001/XMLSchema" xmlns:p="http://schemas.microsoft.com/office/2006/metadata/properties" xmlns:ns2="da13436c-0e8b-4fb9-8543-1aa3f8f6a39a" targetNamespace="http://schemas.microsoft.com/office/2006/metadata/properties" ma:root="true" ma:fieldsID="ef975d9298154dce6337af8a519ad8f7" ns2:_="">
    <xsd:import namespace="da13436c-0e8b-4fb9-8543-1aa3f8f6a39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13436c-0e8b-4fb9-8543-1aa3f8f6a39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ACBF1695-352E-4E8A-A9C9-BD2237A3EF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30E67FF-724C-4CC7-8A4B-92551A88C3C2}">
  <ds:schemaRefs>
    <ds:schemaRef ds:uri="da13436c-0e8b-4fb9-8543-1aa3f8f6a39a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B39F798-97F7-48AA-85EE-33ACF8657D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13436c-0e8b-4fb9-8543-1aa3f8f6a3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3EDD29C6-B8A4-45F3-A8AC-272B944BF8E5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89</Words>
  <Application>Microsoft Office PowerPoint</Application>
  <PresentationFormat>Widescreen</PresentationFormat>
  <Paragraphs>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Symbol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Milad Afkhami</dc:creator>
  <cp:lastModifiedBy>Tradeshow</cp:lastModifiedBy>
  <cp:revision>5</cp:revision>
  <dcterms:created xsi:type="dcterms:W3CDTF">2018-07-11T14:35:14Z</dcterms:created>
  <dcterms:modified xsi:type="dcterms:W3CDTF">2018-07-25T21:29:58Z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0x010100469C332CB32CC04BAA355F3CFDADBC8B</vt:lpwstr>
  </property>
  <property fmtid="{D5CDD505-2E9C-101B-9397-08002B2CF9AE}" pid="3" name="_dlc_DocIdItemGuid">
    <vt:lpwstr>469159a4-a1d6-4118-a5ee-04af56e1dcd0</vt:lpwstr>
  </property>
</Properties>
</file>