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3" r:id="rId5"/>
    <p:sldMasterId id="2147483905" r:id="rId6"/>
    <p:sldMasterId id="2147483917" r:id="rId7"/>
  </p:sldMasterIdLst>
  <p:notesMasterIdLst>
    <p:notesMasterId r:id="rId22"/>
  </p:notesMasterIdLst>
  <p:handoutMasterIdLst>
    <p:handoutMasterId r:id="rId23"/>
  </p:handoutMasterIdLst>
  <p:sldIdLst>
    <p:sldId id="359" r:id="rId8"/>
    <p:sldId id="357" r:id="rId9"/>
    <p:sldId id="330" r:id="rId10"/>
    <p:sldId id="334" r:id="rId11"/>
    <p:sldId id="346" r:id="rId12"/>
    <p:sldId id="350" r:id="rId13"/>
    <p:sldId id="340" r:id="rId14"/>
    <p:sldId id="351" r:id="rId15"/>
    <p:sldId id="343" r:id="rId16"/>
    <p:sldId id="338" r:id="rId17"/>
    <p:sldId id="353" r:id="rId18"/>
    <p:sldId id="337" r:id="rId19"/>
    <p:sldId id="354" r:id="rId20"/>
    <p:sldId id="358" r:id="rId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2CD"/>
    <a:srgbClr val="ED181E"/>
    <a:srgbClr val="4778BF"/>
    <a:srgbClr val="000000"/>
    <a:srgbClr val="165189"/>
    <a:srgbClr val="3C63BA"/>
    <a:srgbClr val="446BC2"/>
    <a:srgbClr val="1721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6" autoAdjust="0"/>
    <p:restoredTop sz="86486" autoAdjust="0"/>
  </p:normalViewPr>
  <p:slideViewPr>
    <p:cSldViewPr snapToGrid="0">
      <p:cViewPr varScale="1">
        <p:scale>
          <a:sx n="100" d="100"/>
          <a:sy n="100" d="100"/>
        </p:scale>
        <p:origin x="1710" y="72"/>
      </p:cViewPr>
      <p:guideLst>
        <p:guide orient="horz" pos="2160"/>
        <p:guide pos="2880"/>
      </p:guideLst>
    </p:cSldViewPr>
  </p:slideViewPr>
  <p:outlineViewPr>
    <p:cViewPr>
      <p:scale>
        <a:sx n="33" d="100"/>
        <a:sy n="33" d="100"/>
      </p:scale>
      <p:origin x="24"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6" d="100"/>
          <a:sy n="96" d="100"/>
        </p:scale>
        <p:origin x="-3606"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06D9482-ECC5-4E54-88AB-A2A22546F011}" type="datetimeFigureOut">
              <a:rPr lang="en-US"/>
              <a:pPr>
                <a:defRPr/>
              </a:pPr>
              <a:t>7/25/2018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36351E0-CF0E-4175-9E78-88544E4A7F7A}" type="slidenum">
              <a:rPr lang="en-US"/>
              <a:pPr>
                <a:defRPr/>
              </a:pPr>
              <a:t>‹#›</a:t>
            </a:fld>
            <a:endParaRPr lang="en-US"/>
          </a:p>
        </p:txBody>
      </p:sp>
    </p:spTree>
    <p:extLst>
      <p:ext uri="{BB962C8B-B14F-4D97-AF65-F5344CB8AC3E}">
        <p14:creationId xmlns:p14="http://schemas.microsoft.com/office/powerpoint/2010/main" val="1342572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4B2E6-BAF9-40E2-92ED-0BBFE7C313B3}" type="datetimeFigureOut">
              <a:rPr lang="en-US" smtClean="0"/>
              <a:t>7/25/2018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C78BE4-D372-4CE1-BC6D-B704B0896C2F}" type="slidenum">
              <a:rPr lang="en-US" smtClean="0"/>
              <a:t>‹#›</a:t>
            </a:fld>
            <a:endParaRPr lang="en-US"/>
          </a:p>
        </p:txBody>
      </p:sp>
    </p:spTree>
    <p:extLst>
      <p:ext uri="{BB962C8B-B14F-4D97-AF65-F5344CB8AC3E}">
        <p14:creationId xmlns:p14="http://schemas.microsoft.com/office/powerpoint/2010/main" val="74975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2</a:t>
            </a:fld>
            <a:endParaRPr lang="en-US"/>
          </a:p>
        </p:txBody>
      </p:sp>
    </p:spTree>
    <p:extLst>
      <p:ext uri="{BB962C8B-B14F-4D97-AF65-F5344CB8AC3E}">
        <p14:creationId xmlns:p14="http://schemas.microsoft.com/office/powerpoint/2010/main" val="423676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3</a:t>
            </a:fld>
            <a:endParaRPr lang="en-US"/>
          </a:p>
        </p:txBody>
      </p:sp>
    </p:spTree>
    <p:extLst>
      <p:ext uri="{BB962C8B-B14F-4D97-AF65-F5344CB8AC3E}">
        <p14:creationId xmlns:p14="http://schemas.microsoft.com/office/powerpoint/2010/main" val="276061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4</a:t>
            </a:fld>
            <a:endParaRPr lang="en-US"/>
          </a:p>
        </p:txBody>
      </p:sp>
    </p:spTree>
    <p:extLst>
      <p:ext uri="{BB962C8B-B14F-4D97-AF65-F5344CB8AC3E}">
        <p14:creationId xmlns:p14="http://schemas.microsoft.com/office/powerpoint/2010/main" val="351230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outranged by major </a:t>
            </a:r>
            <a:r>
              <a:rPr lang="en-US" baseline="0" dirty="0" err="1"/>
              <a:t>competeritor</a:t>
            </a:r>
            <a:r>
              <a:rPr lang="en-US" baseline="0" dirty="0"/>
              <a:t>. What our artificial reefs. Where are they. What </a:t>
            </a:r>
            <a:r>
              <a:rPr lang="en-US" baseline="0" dirty="0" err="1"/>
              <a:t>cabapabilies</a:t>
            </a:r>
            <a:r>
              <a:rPr lang="en-US" baseline="0" dirty="0"/>
              <a:t> do they have that we need to defeat. Where will our fleet/marines be? How far away. What is reach of our weapon. </a:t>
            </a:r>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6</a:t>
            </a:fld>
            <a:endParaRPr lang="en-US"/>
          </a:p>
        </p:txBody>
      </p:sp>
    </p:spTree>
    <p:extLst>
      <p:ext uri="{BB962C8B-B14F-4D97-AF65-F5344CB8AC3E}">
        <p14:creationId xmlns:p14="http://schemas.microsoft.com/office/powerpoint/2010/main" val="38344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projects</a:t>
            </a:r>
            <a:r>
              <a:rPr lang="en-US" baseline="0" dirty="0"/>
              <a:t> in two years</a:t>
            </a:r>
          </a:p>
          <a:p>
            <a:r>
              <a:rPr lang="en-US" baseline="0" dirty="0"/>
              <a:t>Finished on base. CSM off-base</a:t>
            </a:r>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7</a:t>
            </a:fld>
            <a:endParaRPr lang="en-US"/>
          </a:p>
        </p:txBody>
      </p:sp>
    </p:spTree>
    <p:extLst>
      <p:ext uri="{BB962C8B-B14F-4D97-AF65-F5344CB8AC3E}">
        <p14:creationId xmlns:p14="http://schemas.microsoft.com/office/powerpoint/2010/main" val="3193254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9</a:t>
            </a:fld>
            <a:endParaRPr lang="en-US"/>
          </a:p>
        </p:txBody>
      </p:sp>
    </p:spTree>
    <p:extLst>
      <p:ext uri="{BB962C8B-B14F-4D97-AF65-F5344CB8AC3E}">
        <p14:creationId xmlns:p14="http://schemas.microsoft.com/office/powerpoint/2010/main" val="2897720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10</a:t>
            </a:fld>
            <a:endParaRPr lang="en-US"/>
          </a:p>
        </p:txBody>
      </p:sp>
    </p:spTree>
    <p:extLst>
      <p:ext uri="{BB962C8B-B14F-4D97-AF65-F5344CB8AC3E}">
        <p14:creationId xmlns:p14="http://schemas.microsoft.com/office/powerpoint/2010/main" val="4198895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78BE4-D372-4CE1-BC6D-B704B0896C2F}" type="slidenum">
              <a:rPr lang="en-US" smtClean="0"/>
              <a:t>11</a:t>
            </a:fld>
            <a:endParaRPr lang="en-US"/>
          </a:p>
        </p:txBody>
      </p:sp>
    </p:spTree>
    <p:extLst>
      <p:ext uri="{BB962C8B-B14F-4D97-AF65-F5344CB8AC3E}">
        <p14:creationId xmlns:p14="http://schemas.microsoft.com/office/powerpoint/2010/main" val="188466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77833179-C607-4874-A2ED-0EC505A5CAC5}" type="slidenum">
              <a:rPr lang="en-US" altLang="en-US"/>
              <a:pPr/>
              <a:t>14</a:t>
            </a:fld>
            <a:endParaRPr lang="en-US" altLang="en-US"/>
          </a:p>
        </p:txBody>
      </p:sp>
    </p:spTree>
    <p:extLst>
      <p:ext uri="{BB962C8B-B14F-4D97-AF65-F5344CB8AC3E}">
        <p14:creationId xmlns:p14="http://schemas.microsoft.com/office/powerpoint/2010/main" val="125344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p:cNvPr>
          <p:cNvCxnSpPr/>
          <p:nvPr/>
        </p:nvCxnSpPr>
        <p:spPr>
          <a:xfrm>
            <a:off x="457200" y="5180013"/>
            <a:ext cx="8229600"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3146896"/>
            <a:ext cx="7772400" cy="1044001"/>
          </a:xfrm>
        </p:spPr>
        <p:txBody>
          <a:bodyPr anchor="t">
            <a:normAutofit/>
          </a:bodyPr>
          <a:lstStyle>
            <a:lvl1pPr algn="ctr">
              <a:defRPr sz="6000" b="0">
                <a:latin typeface="Franklin Gothic Demi Cond" panose="020B07060304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190897"/>
            <a:ext cx="6858000" cy="498171"/>
          </a:xfrm>
        </p:spPr>
        <p:txBody>
          <a:bodyPr>
            <a:normAutofit/>
          </a:bodyPr>
          <a:lstStyle>
            <a:lvl1pPr marL="0" indent="0" algn="ctr">
              <a:buNone/>
              <a:defRPr sz="3600">
                <a:latin typeface="Franklin Gothic Demi Cond" panose="020B07060304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38271DE3-A885-4453-A5FC-C516677746CB}" type="slidenum">
              <a:rPr lang="en-US" altLang="en-US"/>
              <a:pPr>
                <a:defRPr/>
              </a:pPr>
              <a:t>‹#›</a:t>
            </a:fld>
            <a:endParaRPr lang="en-US" altLang="en-US" dirty="0"/>
          </a:p>
        </p:txBody>
      </p:sp>
    </p:spTree>
    <p:extLst>
      <p:ext uri="{BB962C8B-B14F-4D97-AF65-F5344CB8AC3E}">
        <p14:creationId xmlns:p14="http://schemas.microsoft.com/office/powerpoint/2010/main" val="3031268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691202CE-D7D6-468A-B9D5-EBBF2371CF3D}" type="slidenum">
              <a:rPr lang="en-US" altLang="en-US"/>
              <a:pPr>
                <a:defRPr/>
              </a:pPr>
              <a:t>‹#›</a:t>
            </a:fld>
            <a:endParaRPr lang="en-US" altLang="en-US"/>
          </a:p>
        </p:txBody>
      </p:sp>
    </p:spTree>
    <p:extLst>
      <p:ext uri="{BB962C8B-B14F-4D97-AF65-F5344CB8AC3E}">
        <p14:creationId xmlns:p14="http://schemas.microsoft.com/office/powerpoint/2010/main" val="93817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6800850" y="6583374"/>
            <a:ext cx="2133600" cy="138101"/>
          </a:xfrm>
        </p:spPr>
        <p:txBody>
          <a:bodyPr/>
          <a:lstStyle>
            <a:lvl1pPr>
              <a:defRPr b="1"/>
            </a:lvl1pPr>
          </a:lstStyle>
          <a:p>
            <a:pPr>
              <a:defRPr/>
            </a:pPr>
            <a:fld id="{1AD3B4F1-F0D2-4323-88C6-3C856595E168}" type="slidenum">
              <a:rPr lang="en-US" smtClean="0"/>
              <a:pPr>
                <a:defRPr/>
              </a:pPr>
              <a:t>‹#›</a:t>
            </a:fld>
            <a:endParaRPr lang="en-US" dirty="0"/>
          </a:p>
        </p:txBody>
      </p:sp>
    </p:spTree>
    <p:extLst>
      <p:ext uri="{BB962C8B-B14F-4D97-AF65-F5344CB8AC3E}">
        <p14:creationId xmlns:p14="http://schemas.microsoft.com/office/powerpoint/2010/main" val="21899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a:extLst/>
          </p:cNvPr>
          <p:cNvCxnSpPr/>
          <p:nvPr/>
        </p:nvCxnSpPr>
        <p:spPr>
          <a:xfrm>
            <a:off x="457200" y="5180013"/>
            <a:ext cx="8229600"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3146896"/>
            <a:ext cx="7772400" cy="1044001"/>
          </a:xfrm>
        </p:spPr>
        <p:txBody>
          <a:bodyPr anchor="t">
            <a:normAutofit/>
          </a:bodyPr>
          <a:lstStyle>
            <a:lvl1pPr algn="ctr">
              <a:defRPr sz="6000" b="0">
                <a:latin typeface="Franklin Gothic Demi Cond" panose="020B07060304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190897"/>
            <a:ext cx="6858000" cy="498171"/>
          </a:xfrm>
        </p:spPr>
        <p:txBody>
          <a:bodyPr>
            <a:normAutofit/>
          </a:bodyPr>
          <a:lstStyle>
            <a:lvl1pPr marL="0" indent="0" algn="ctr">
              <a:buNone/>
              <a:defRPr sz="3600">
                <a:latin typeface="Franklin Gothic Demi Cond" panose="020B07060304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38271DE3-A885-4453-A5FC-C516677746CB}" type="slidenum">
              <a:rPr lang="en-US" altLang="en-US"/>
              <a:pPr>
                <a:defRPr/>
              </a:pPr>
              <a:t>‹#›</a:t>
            </a:fld>
            <a:endParaRPr lang="en-US" altLang="en-US" dirty="0"/>
          </a:p>
        </p:txBody>
      </p:sp>
    </p:spTree>
    <p:extLst>
      <p:ext uri="{BB962C8B-B14F-4D97-AF65-F5344CB8AC3E}">
        <p14:creationId xmlns:p14="http://schemas.microsoft.com/office/powerpoint/2010/main" val="387778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0043"/>
            <a:ext cx="7886700" cy="510692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p:cNvPr>
          <p:cNvSpPr>
            <a:spLocks noGrp="1"/>
          </p:cNvSpPr>
          <p:nvPr>
            <p:ph type="title"/>
          </p:nvPr>
        </p:nvSpPr>
        <p:spPr>
          <a:xfrm>
            <a:off x="628650" y="102144"/>
            <a:ext cx="7886700" cy="807967"/>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4"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5"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7D32BB42-2950-49CD-A3D9-E93823B21D68}" type="slidenum">
              <a:rPr lang="en-US" altLang="en-US"/>
              <a:pPr>
                <a:defRPr/>
              </a:pPr>
              <a:t>‹#›</a:t>
            </a:fld>
            <a:endParaRPr lang="en-US" altLang="en-US"/>
          </a:p>
        </p:txBody>
      </p:sp>
    </p:spTree>
    <p:extLst>
      <p:ext uri="{BB962C8B-B14F-4D97-AF65-F5344CB8AC3E}">
        <p14:creationId xmlns:p14="http://schemas.microsoft.com/office/powerpoint/2010/main" val="209874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atin typeface="Franklin Gothic Demi Cond" panose="020B07060304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Franklin Gothic Demi Cond" panose="020B07060304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5"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E00EFC4A-77F1-4426-A4A4-385D6FC7C6F8}" type="slidenum">
              <a:rPr lang="en-US" altLang="en-US"/>
              <a:pPr>
                <a:defRPr/>
              </a:pPr>
              <a:t>‹#›</a:t>
            </a:fld>
            <a:endParaRPr lang="en-US" altLang="en-US"/>
          </a:p>
        </p:txBody>
      </p:sp>
    </p:spTree>
    <p:extLst>
      <p:ext uri="{BB962C8B-B14F-4D97-AF65-F5344CB8AC3E}">
        <p14:creationId xmlns:p14="http://schemas.microsoft.com/office/powerpoint/2010/main" val="1805815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907"/>
            <a:ext cx="7886700" cy="85723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061272"/>
            <a:ext cx="3886200" cy="511095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66010"/>
            <a:ext cx="3886200" cy="511095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endParaRPr lang="en-US" dirty="0"/>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F08EFFEA-CD34-4E6D-9616-A9462144C8BD}" type="slidenum">
              <a:rPr lang="en-US" altLang="en-US"/>
              <a:pPr>
                <a:defRPr/>
              </a:pPr>
              <a:t>‹#›</a:t>
            </a:fld>
            <a:endParaRPr lang="en-US" altLang="en-US"/>
          </a:p>
        </p:txBody>
      </p:sp>
    </p:spTree>
    <p:extLst>
      <p:ext uri="{BB962C8B-B14F-4D97-AF65-F5344CB8AC3E}">
        <p14:creationId xmlns:p14="http://schemas.microsoft.com/office/powerpoint/2010/main" val="1977957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49"/>
            <a:ext cx="7886700" cy="809854"/>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856785"/>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680697"/>
            <a:ext cx="3868340" cy="4535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856785"/>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680697"/>
            <a:ext cx="3887391" cy="4535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8"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405B2326-20A9-4740-A2DE-C3EBFDD4FC99}" type="slidenum">
              <a:rPr lang="en-US" altLang="en-US"/>
              <a:pPr>
                <a:defRPr/>
              </a:pPr>
              <a:t>‹#›</a:t>
            </a:fld>
            <a:endParaRPr lang="en-US" altLang="en-US"/>
          </a:p>
        </p:txBody>
      </p:sp>
    </p:spTree>
    <p:extLst>
      <p:ext uri="{BB962C8B-B14F-4D97-AF65-F5344CB8AC3E}">
        <p14:creationId xmlns:p14="http://schemas.microsoft.com/office/powerpoint/2010/main" val="3196990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807"/>
            <a:ext cx="7886700" cy="83354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4"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376D141D-AE7C-42EA-822E-A5B13648BE22}" type="slidenum">
              <a:rPr lang="en-US" altLang="en-US"/>
              <a:pPr>
                <a:defRPr/>
              </a:pPr>
              <a:t>‹#›</a:t>
            </a:fld>
            <a:endParaRPr lang="en-US" altLang="en-US"/>
          </a:p>
        </p:txBody>
      </p:sp>
    </p:spTree>
    <p:extLst>
      <p:ext uri="{BB962C8B-B14F-4D97-AF65-F5344CB8AC3E}">
        <p14:creationId xmlns:p14="http://schemas.microsoft.com/office/powerpoint/2010/main" val="3102074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a:extLst/>
          </p:cNvPr>
          <p:cNvSpPr>
            <a:spLocks noGrp="1"/>
          </p:cNvSpPr>
          <p:nvPr>
            <p:ph type="title"/>
          </p:nvPr>
        </p:nvSpPr>
        <p:spPr>
          <a:xfrm>
            <a:off x="628650" y="99807"/>
            <a:ext cx="7886700" cy="83354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4"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55E89655-696A-4AF0-B345-23E78F69D635}" type="slidenum">
              <a:rPr lang="en-US" altLang="en-US"/>
              <a:pPr>
                <a:defRPr/>
              </a:pPr>
              <a:t>‹#›</a:t>
            </a:fld>
            <a:endParaRPr lang="en-US" altLang="en-US"/>
          </a:p>
        </p:txBody>
      </p:sp>
    </p:spTree>
    <p:extLst>
      <p:ext uri="{BB962C8B-B14F-4D97-AF65-F5344CB8AC3E}">
        <p14:creationId xmlns:p14="http://schemas.microsoft.com/office/powerpoint/2010/main" val="36347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endParaRPr lang="en-US" dirty="0"/>
          </a:p>
        </p:txBody>
      </p:sp>
      <p:sp>
        <p:nvSpPr>
          <p:cNvPr id="3"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D7FFB47C-86AA-4116-BC19-31091F6045FA}" type="slidenum">
              <a:rPr lang="en-US" smtClean="0"/>
              <a:pPr>
                <a:defRPr/>
              </a:pPr>
              <a:t>‹#›</a:t>
            </a:fld>
            <a:endParaRPr lang="en-US"/>
          </a:p>
        </p:txBody>
      </p:sp>
    </p:spTree>
    <p:extLst>
      <p:ext uri="{BB962C8B-B14F-4D97-AF65-F5344CB8AC3E}">
        <p14:creationId xmlns:p14="http://schemas.microsoft.com/office/powerpoint/2010/main" val="290354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0043"/>
            <a:ext cx="7886700" cy="510692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p:cNvPr>
          <p:cNvSpPr>
            <a:spLocks noGrp="1"/>
          </p:cNvSpPr>
          <p:nvPr>
            <p:ph type="title"/>
          </p:nvPr>
        </p:nvSpPr>
        <p:spPr>
          <a:xfrm>
            <a:off x="628650" y="102144"/>
            <a:ext cx="7886700" cy="807967"/>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4"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5"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7D32BB42-2950-49CD-A3D9-E93823B21D68}" type="slidenum">
              <a:rPr lang="en-US" altLang="en-US"/>
              <a:pPr>
                <a:defRPr/>
              </a:pPr>
              <a:t>‹#›</a:t>
            </a:fld>
            <a:endParaRPr lang="en-US" altLang="en-US"/>
          </a:p>
        </p:txBody>
      </p:sp>
    </p:spTree>
    <p:extLst>
      <p:ext uri="{BB962C8B-B14F-4D97-AF65-F5344CB8AC3E}">
        <p14:creationId xmlns:p14="http://schemas.microsoft.com/office/powerpoint/2010/main" val="178616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334108"/>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321534"/>
            <a:ext cx="2949178" cy="3547454"/>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24829196-2D3D-4A9A-86C1-3DC4352ADC3A}" type="slidenum">
              <a:rPr lang="en-US" altLang="en-US"/>
              <a:pPr>
                <a:defRPr/>
              </a:pPr>
              <a:t>‹#›</a:t>
            </a:fld>
            <a:endParaRPr lang="en-US" altLang="en-US"/>
          </a:p>
        </p:txBody>
      </p:sp>
    </p:spTree>
    <p:extLst>
      <p:ext uri="{BB962C8B-B14F-4D97-AF65-F5344CB8AC3E}">
        <p14:creationId xmlns:p14="http://schemas.microsoft.com/office/powerpoint/2010/main" val="444651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691202CE-D7D6-468A-B9D5-EBBF2371CF3D}" type="slidenum">
              <a:rPr lang="en-US" altLang="en-US"/>
              <a:pPr>
                <a:defRPr/>
              </a:pPr>
              <a:t>‹#›</a:t>
            </a:fld>
            <a:endParaRPr lang="en-US" altLang="en-US"/>
          </a:p>
        </p:txBody>
      </p:sp>
    </p:spTree>
    <p:extLst>
      <p:ext uri="{BB962C8B-B14F-4D97-AF65-F5344CB8AC3E}">
        <p14:creationId xmlns:p14="http://schemas.microsoft.com/office/powerpoint/2010/main" val="3021755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6800850" y="6583374"/>
            <a:ext cx="2133600" cy="138101"/>
          </a:xfrm>
        </p:spPr>
        <p:txBody>
          <a:bodyPr/>
          <a:lstStyle>
            <a:lvl1pPr>
              <a:defRPr b="1"/>
            </a:lvl1pPr>
          </a:lstStyle>
          <a:p>
            <a:pPr>
              <a:defRPr/>
            </a:pPr>
            <a:fld id="{1AD3B4F1-F0D2-4323-88C6-3C856595E168}" type="slidenum">
              <a:rPr lang="en-US" smtClean="0"/>
              <a:pPr>
                <a:defRPr/>
              </a:pPr>
              <a:t>‹#›</a:t>
            </a:fld>
            <a:endParaRPr lang="en-US" dirty="0"/>
          </a:p>
        </p:txBody>
      </p:sp>
    </p:spTree>
    <p:extLst>
      <p:ext uri="{BB962C8B-B14F-4D97-AF65-F5344CB8AC3E}">
        <p14:creationId xmlns:p14="http://schemas.microsoft.com/office/powerpoint/2010/main" val="3831421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8580" y="91439"/>
            <a:ext cx="6515100" cy="6675120"/>
          </a:xfrm>
        </p:spPr>
        <p:txBody>
          <a:bodyPr lIns="0" tIns="0" rIns="0" bIns="0" anchor="ctr" anchorCtr="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8"/>
          <p:cNvSpPr>
            <a:spLocks noGrp="1"/>
          </p:cNvSpPr>
          <p:nvPr>
            <p:ph type="pic" sz="quarter" idx="12"/>
          </p:nvPr>
        </p:nvSpPr>
        <p:spPr>
          <a:xfrm>
            <a:off x="6885432" y="3246120"/>
            <a:ext cx="1851660" cy="2926080"/>
          </a:xfrm>
        </p:spPr>
        <p:txBody>
          <a:bodyPr lIns="0" tIns="0" rIns="0" bIns="0"/>
          <a:lstStyle/>
          <a:p>
            <a:endParaRPr lang="en-US"/>
          </a:p>
        </p:txBody>
      </p:sp>
    </p:spTree>
    <p:extLst>
      <p:ext uri="{BB962C8B-B14F-4D97-AF65-F5344CB8AC3E}">
        <p14:creationId xmlns:p14="http://schemas.microsoft.com/office/powerpoint/2010/main" val="380979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p:cNvSpPr>
            <a:spLocks noGrp="1"/>
          </p:cNvSpPr>
          <p:nvPr>
            <p:ph type="media" sz="quarter" idx="10"/>
          </p:nvPr>
        </p:nvSpPr>
        <p:spPr>
          <a:xfrm>
            <a:off x="0" y="1526876"/>
            <a:ext cx="6548437" cy="5331125"/>
          </a:xfrm>
        </p:spPr>
        <p:txBody>
          <a:bodyPr lIns="0" tIns="0" rIns="0" bIns="0">
            <a:noAutofit/>
          </a:bodyPr>
          <a:lstStyle/>
          <a:p>
            <a:endParaRPr lang="en-US"/>
          </a:p>
        </p:txBody>
      </p:sp>
      <p:sp>
        <p:nvSpPr>
          <p:cNvPr id="11" name="Text Placeholder 10"/>
          <p:cNvSpPr>
            <a:spLocks noGrp="1"/>
          </p:cNvSpPr>
          <p:nvPr>
            <p:ph type="body" sz="quarter" idx="12"/>
          </p:nvPr>
        </p:nvSpPr>
        <p:spPr>
          <a:xfrm>
            <a:off x="0" y="0"/>
            <a:ext cx="6548437" cy="1328114"/>
          </a:xfrm>
        </p:spPr>
        <p:txBody>
          <a:bodyPr lIns="0" tIns="0" rIns="0" bIns="0" anchor="ctr" anchorCtr="1">
            <a:noAutofit/>
          </a:bodyPr>
          <a:lstStyle>
            <a:lvl1pPr marL="0" indent="0" algn="ctr">
              <a:buNone/>
              <a:defRPr sz="3300"/>
            </a:lvl1pPr>
          </a:lstStyle>
          <a:p>
            <a:pPr lvl="0"/>
            <a:r>
              <a:rPr lang="en-US" dirty="0"/>
              <a:t>Click to edit Master text styles</a:t>
            </a:r>
          </a:p>
        </p:txBody>
      </p:sp>
      <p:sp>
        <p:nvSpPr>
          <p:cNvPr id="9" name="Picture Placeholder 18"/>
          <p:cNvSpPr>
            <a:spLocks noGrp="1"/>
          </p:cNvSpPr>
          <p:nvPr>
            <p:ph type="pic" sz="quarter" idx="13"/>
          </p:nvPr>
        </p:nvSpPr>
        <p:spPr>
          <a:xfrm>
            <a:off x="6885432" y="3246120"/>
            <a:ext cx="1851660" cy="2926080"/>
          </a:xfrm>
        </p:spPr>
        <p:txBody>
          <a:bodyPr lIns="0" tIns="0" rIns="0" bIns="0">
            <a:noAutofit/>
          </a:bodyPr>
          <a:lstStyle/>
          <a:p>
            <a:endParaRPr lang="en-US"/>
          </a:p>
        </p:txBody>
      </p:sp>
    </p:spTree>
    <p:extLst>
      <p:ext uri="{BB962C8B-B14F-4D97-AF65-F5344CB8AC3E}">
        <p14:creationId xmlns:p14="http://schemas.microsoft.com/office/powerpoint/2010/main" val="31889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atin typeface="Franklin Gothic Demi Cond" panose="020B07060304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Franklin Gothic Demi Cond" panose="020B07060304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5"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E00EFC4A-77F1-4426-A4A4-385D6FC7C6F8}" type="slidenum">
              <a:rPr lang="en-US" altLang="en-US"/>
              <a:pPr>
                <a:defRPr/>
              </a:pPr>
              <a:t>‹#›</a:t>
            </a:fld>
            <a:endParaRPr lang="en-US" altLang="en-US"/>
          </a:p>
        </p:txBody>
      </p:sp>
    </p:spTree>
    <p:extLst>
      <p:ext uri="{BB962C8B-B14F-4D97-AF65-F5344CB8AC3E}">
        <p14:creationId xmlns:p14="http://schemas.microsoft.com/office/powerpoint/2010/main" val="320197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907"/>
            <a:ext cx="7886700" cy="85723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061272"/>
            <a:ext cx="3886200" cy="511095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66010"/>
            <a:ext cx="3886200" cy="511095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endParaRPr lang="en-US" dirty="0"/>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F08EFFEA-CD34-4E6D-9616-A9462144C8BD}" type="slidenum">
              <a:rPr lang="en-US" altLang="en-US"/>
              <a:pPr>
                <a:defRPr/>
              </a:pPr>
              <a:t>‹#›</a:t>
            </a:fld>
            <a:endParaRPr lang="en-US" altLang="en-US"/>
          </a:p>
        </p:txBody>
      </p:sp>
    </p:spTree>
    <p:extLst>
      <p:ext uri="{BB962C8B-B14F-4D97-AF65-F5344CB8AC3E}">
        <p14:creationId xmlns:p14="http://schemas.microsoft.com/office/powerpoint/2010/main" val="95300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49"/>
            <a:ext cx="7886700" cy="809854"/>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856785"/>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680697"/>
            <a:ext cx="3868340" cy="4535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856785"/>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680697"/>
            <a:ext cx="3887391" cy="4535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8"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405B2326-20A9-4740-A2DE-C3EBFDD4FC99}" type="slidenum">
              <a:rPr lang="en-US" altLang="en-US"/>
              <a:pPr>
                <a:defRPr/>
              </a:pPr>
              <a:t>‹#›</a:t>
            </a:fld>
            <a:endParaRPr lang="en-US" altLang="en-US"/>
          </a:p>
        </p:txBody>
      </p:sp>
    </p:spTree>
    <p:extLst>
      <p:ext uri="{BB962C8B-B14F-4D97-AF65-F5344CB8AC3E}">
        <p14:creationId xmlns:p14="http://schemas.microsoft.com/office/powerpoint/2010/main" val="52920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807"/>
            <a:ext cx="7886700" cy="83354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4"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376D141D-AE7C-42EA-822E-A5B13648BE22}" type="slidenum">
              <a:rPr lang="en-US" altLang="en-US"/>
              <a:pPr>
                <a:defRPr/>
              </a:pPr>
              <a:t>‹#›</a:t>
            </a:fld>
            <a:endParaRPr lang="en-US" altLang="en-US"/>
          </a:p>
        </p:txBody>
      </p:sp>
    </p:spTree>
    <p:extLst>
      <p:ext uri="{BB962C8B-B14F-4D97-AF65-F5344CB8AC3E}">
        <p14:creationId xmlns:p14="http://schemas.microsoft.com/office/powerpoint/2010/main" val="50478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Title 1">
            <a:extLst/>
          </p:cNvPr>
          <p:cNvSpPr>
            <a:spLocks noGrp="1"/>
          </p:cNvSpPr>
          <p:nvPr>
            <p:ph type="title"/>
          </p:nvPr>
        </p:nvSpPr>
        <p:spPr>
          <a:xfrm>
            <a:off x="628650" y="99807"/>
            <a:ext cx="7886700" cy="833543"/>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4"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55E89655-696A-4AF0-B345-23E78F69D635}" type="slidenum">
              <a:rPr lang="en-US" altLang="en-US"/>
              <a:pPr>
                <a:defRPr/>
              </a:pPr>
              <a:t>‹#›</a:t>
            </a:fld>
            <a:endParaRPr lang="en-US" altLang="en-US"/>
          </a:p>
        </p:txBody>
      </p:sp>
    </p:spTree>
    <p:extLst>
      <p:ext uri="{BB962C8B-B14F-4D97-AF65-F5344CB8AC3E}">
        <p14:creationId xmlns:p14="http://schemas.microsoft.com/office/powerpoint/2010/main" val="50393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endParaRPr lang="en-US" dirty="0"/>
          </a:p>
        </p:txBody>
      </p:sp>
      <p:sp>
        <p:nvSpPr>
          <p:cNvPr id="3"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D7FFB47C-86AA-4116-BC19-31091F6045FA}" type="slidenum">
              <a:rPr lang="en-US" smtClean="0"/>
              <a:pPr>
                <a:defRPr/>
              </a:pPr>
              <a:t>‹#›</a:t>
            </a:fld>
            <a:endParaRPr lang="en-US"/>
          </a:p>
        </p:txBody>
      </p:sp>
    </p:spTree>
    <p:extLst>
      <p:ext uri="{BB962C8B-B14F-4D97-AF65-F5344CB8AC3E}">
        <p14:creationId xmlns:p14="http://schemas.microsoft.com/office/powerpoint/2010/main" val="36605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334108"/>
          </a:xfrm>
        </p:spPr>
        <p:txBody>
          <a:bodyPr anchor="b">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321534"/>
            <a:ext cx="2949178" cy="3547454"/>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13">
            <a:extLst/>
          </p:cNvPr>
          <p:cNvSpPr>
            <a:spLocks noGrp="1"/>
          </p:cNvSpPr>
          <p:nvPr>
            <p:ph type="ftr" sz="quarter" idx="10"/>
          </p:nvPr>
        </p:nvSpPr>
        <p:spPr>
          <a:xfrm>
            <a:off x="2297113" y="6424613"/>
            <a:ext cx="4549775" cy="365125"/>
          </a:xfrm>
        </p:spPr>
        <p:txBody>
          <a:bodyPr/>
          <a:lstStyle>
            <a:lvl1pPr>
              <a:defRPr>
                <a:solidFill>
                  <a:schemeClr val="bg1"/>
                </a:solidFill>
                <a:latin typeface="Myriad Pro" panose="020B0503030403020204" pitchFamily="34" charset="0"/>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24829196-2D3D-4A9A-86C1-3DC4352ADC3A}" type="slidenum">
              <a:rPr lang="en-US" altLang="en-US"/>
              <a:pPr>
                <a:defRPr/>
              </a:pPr>
              <a:t>‹#›</a:t>
            </a:fld>
            <a:endParaRPr lang="en-US" altLang="en-US"/>
          </a:p>
        </p:txBody>
      </p:sp>
    </p:spTree>
    <p:extLst>
      <p:ext uri="{BB962C8B-B14F-4D97-AF65-F5344CB8AC3E}">
        <p14:creationId xmlns:p14="http://schemas.microsoft.com/office/powerpoint/2010/main" val="60449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54E34FC-746C-421A-B5EE-F45B4E49800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Distribution A (18-177): Approved for public release; distribution unlimited.</a:t>
            </a:r>
          </a:p>
        </p:txBody>
      </p:sp>
      <p:sp>
        <p:nvSpPr>
          <p:cNvPr id="6" name="Slide Number Placeholder 5">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B54E34FC-746C-421A-B5EE-F45B4E498008}" type="slidenum">
              <a:rPr lang="en-US" altLang="en-US"/>
              <a:pPr>
                <a:defRPr/>
              </a:pPr>
              <a:t>‹#›</a:t>
            </a:fld>
            <a:endParaRPr lang="en-US" altLang="en-US"/>
          </a:p>
        </p:txBody>
      </p:sp>
    </p:spTree>
    <p:extLst>
      <p:ext uri="{BB962C8B-B14F-4D97-AF65-F5344CB8AC3E}">
        <p14:creationId xmlns:p14="http://schemas.microsoft.com/office/powerpoint/2010/main" val="44206335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6B13DE59-9F82-4C6E-A89A-CA3AFA5DB211}"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7/25/2018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AA915DCE-2ACC-4563-B3C9-154F0152140A}"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84523552"/>
      </p:ext>
    </p:extLst>
  </p:cSld>
  <p:clrMap bg1="lt1" tx1="dk1" bg2="lt2" tx2="dk2" accent1="accent1" accent2="accent2" accent3="accent3" accent4="accent4" accent5="accent5" accent6="accent6" hlink="hlink" folHlink="folHlink"/>
  <p:sldLayoutIdLst>
    <p:sldLayoutId id="2147483918" r:id="rId1"/>
    <p:sldLayoutId id="2147483919" r:id="rId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ov"/><Relationship Id="rId7" Type="http://schemas.openxmlformats.org/officeDocument/2006/relationships/image" Target="../media/image28.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2.mov"/><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97B48BFA-3BC1-CD44-9E77-56DC182A20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81" b="94709" l="0" r="95455"/>
                    </a14:imgEffect>
                  </a14:imgLayer>
                </a14:imgProps>
              </a:ext>
              <a:ext uri="{28A0092B-C50C-407E-A947-70E740481C1C}">
                <a14:useLocalDpi xmlns:a14="http://schemas.microsoft.com/office/drawing/2010/main" val="0"/>
              </a:ext>
            </a:extLst>
          </a:blip>
          <a:srcRect l="-17" t="2345" r="4559" b="5845"/>
          <a:stretch/>
        </p:blipFill>
        <p:spPr>
          <a:xfrm>
            <a:off x="929281" y="937848"/>
            <a:ext cx="4976789" cy="4984238"/>
          </a:xfrm>
          <a:prstGeom prst="rect">
            <a:avLst/>
          </a:prstGeom>
        </p:spPr>
      </p:pic>
    </p:spTree>
    <p:extLst>
      <p:ext uri="{BB962C8B-B14F-4D97-AF65-F5344CB8AC3E}">
        <p14:creationId xmlns:p14="http://schemas.microsoft.com/office/powerpoint/2010/main" val="3452910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daniel.PINES\Desktop\Innovation Lab\FY17\Open House\2 BACK 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403" y="1114355"/>
            <a:ext cx="8073193" cy="504574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p:txBody>
          <a:bodyPr/>
          <a:lstStyle/>
          <a:p>
            <a:r>
              <a:rPr lang="en-US" altLang="en-US" dirty="0"/>
              <a:t>Infrastructure</a:t>
            </a:r>
            <a:endParaRPr lang="en-US" dirty="0"/>
          </a:p>
        </p:txBody>
      </p:sp>
      <p:sp>
        <p:nvSpPr>
          <p:cNvPr id="3" name="TextBox 2"/>
          <p:cNvSpPr txBox="1"/>
          <p:nvPr/>
        </p:nvSpPr>
        <p:spPr>
          <a:xfrm>
            <a:off x="46421" y="1252167"/>
            <a:ext cx="2293883" cy="461665"/>
          </a:xfrm>
          <a:prstGeom prst="rect">
            <a:avLst/>
          </a:prstGeom>
          <a:solidFill>
            <a:schemeClr val="bg1"/>
          </a:solidFill>
          <a:ln>
            <a:solidFill>
              <a:schemeClr val="tx1"/>
            </a:solidFill>
          </a:ln>
        </p:spPr>
        <p:txBody>
          <a:bodyPr wrap="square" rtlCol="0">
            <a:spAutoFit/>
          </a:bodyPr>
          <a:lstStyle>
            <a:defPPr>
              <a:defRPr lang="en-US"/>
            </a:defPPr>
          </a:lstStyle>
          <a:p>
            <a:r>
              <a:rPr lang="en-US" dirty="0"/>
              <a:t>Prototyping Lab</a:t>
            </a:r>
          </a:p>
        </p:txBody>
      </p:sp>
      <p:sp>
        <p:nvSpPr>
          <p:cNvPr id="8" name="TextBox 7"/>
          <p:cNvSpPr txBox="1"/>
          <p:nvPr/>
        </p:nvSpPr>
        <p:spPr>
          <a:xfrm>
            <a:off x="3630009" y="5029107"/>
            <a:ext cx="1883979" cy="461665"/>
          </a:xfrm>
          <a:prstGeom prst="rect">
            <a:avLst/>
          </a:prstGeom>
          <a:solidFill>
            <a:schemeClr val="bg1"/>
          </a:solidFill>
          <a:ln>
            <a:solidFill>
              <a:schemeClr val="tx1"/>
            </a:solidFill>
          </a:ln>
        </p:spPr>
        <p:txBody>
          <a:bodyPr wrap="square" rtlCol="0">
            <a:spAutoFit/>
          </a:bodyPr>
          <a:lstStyle/>
          <a:p>
            <a:r>
              <a:rPr lang="en-US" dirty="0"/>
              <a:t>Collaboration</a:t>
            </a:r>
          </a:p>
        </p:txBody>
      </p:sp>
      <p:sp>
        <p:nvSpPr>
          <p:cNvPr id="9" name="TextBox 8"/>
          <p:cNvSpPr txBox="1"/>
          <p:nvPr/>
        </p:nvSpPr>
        <p:spPr>
          <a:xfrm>
            <a:off x="6930697" y="2886137"/>
            <a:ext cx="1883979" cy="461665"/>
          </a:xfrm>
          <a:prstGeom prst="rect">
            <a:avLst/>
          </a:prstGeom>
          <a:solidFill>
            <a:schemeClr val="bg1"/>
          </a:solidFill>
          <a:ln>
            <a:solidFill>
              <a:schemeClr val="tx1"/>
            </a:solidFill>
          </a:ln>
        </p:spPr>
        <p:txBody>
          <a:bodyPr wrap="square" rtlCol="0">
            <a:spAutoFit/>
          </a:bodyPr>
          <a:lstStyle/>
          <a:p>
            <a:pPr algn="r"/>
            <a:r>
              <a:rPr lang="en-US" dirty="0"/>
              <a:t>Conference</a:t>
            </a:r>
          </a:p>
        </p:txBody>
      </p:sp>
      <p:sp>
        <p:nvSpPr>
          <p:cNvPr id="11" name="Footer Placeholder 13">
            <a:extLst/>
          </p:cNvPr>
          <p:cNvSpPr>
            <a:spLocks noGrp="1"/>
          </p:cNvSpPr>
          <p:nvPr>
            <p:ph type="ftr" sz="quarter" idx="10"/>
          </p:nvPr>
        </p:nvSpPr>
        <p:spPr>
          <a:xfrm>
            <a:off x="1531621" y="6424613"/>
            <a:ext cx="5315268" cy="433387"/>
          </a:xfrm>
        </p:spPr>
        <p:txBody>
          <a:bodyPr/>
          <a:lstStyle>
            <a:lvl1pPr>
              <a:defRPr>
                <a:solidFill>
                  <a:schemeClr val="bg1"/>
                </a:solidFill>
                <a:latin typeface="Myriad Pro" panose="020B0503030403020204" pitchFamily="34" charset="0"/>
              </a:defRPr>
            </a:lvl1pPr>
          </a:lstStyle>
          <a:p>
            <a:pPr>
              <a:defRPr/>
            </a:pPr>
            <a:r>
              <a:rPr lang="en-US" dirty="0"/>
              <a:t>Distribution A (18-177): Approved for public release; distribution unlimited.</a:t>
            </a:r>
          </a:p>
        </p:txBody>
      </p:sp>
      <p:sp>
        <p:nvSpPr>
          <p:cNvPr id="6" name="Slide Number Placeholder 5"/>
          <p:cNvSpPr>
            <a:spLocks noGrp="1"/>
          </p:cNvSpPr>
          <p:nvPr>
            <p:ph type="sldNum" sz="quarter" idx="11"/>
          </p:nvPr>
        </p:nvSpPr>
        <p:spPr/>
        <p:txBody>
          <a:bodyPr/>
          <a:lstStyle/>
          <a:p>
            <a:pPr>
              <a:defRPr/>
            </a:pPr>
            <a:fld id="{7D32BB42-2950-49CD-A3D9-E93823B21D68}" type="slidenum">
              <a:rPr lang="en-US" altLang="en-US" smtClean="0"/>
              <a:pPr>
                <a:defRPr/>
              </a:pPr>
              <a:t>10</a:t>
            </a:fld>
            <a:endParaRPr lang="en-US" altLang="en-US"/>
          </a:p>
        </p:txBody>
      </p:sp>
    </p:spTree>
    <p:extLst>
      <p:ext uri="{BB962C8B-B14F-4D97-AF65-F5344CB8AC3E}">
        <p14:creationId xmlns:p14="http://schemas.microsoft.com/office/powerpoint/2010/main" val="3040717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en-US" dirty="0"/>
              <a:t>Infrastructure</a:t>
            </a:r>
            <a:endParaRPr lang="en-US" dirty="0"/>
          </a:p>
        </p:txBody>
      </p:sp>
      <p:sp>
        <p:nvSpPr>
          <p:cNvPr id="11" name="Footer Placeholder 13">
            <a:extLst/>
          </p:cNvPr>
          <p:cNvSpPr>
            <a:spLocks noGrp="1"/>
          </p:cNvSpPr>
          <p:nvPr>
            <p:ph type="ftr" sz="quarter" idx="10"/>
          </p:nvPr>
        </p:nvSpPr>
        <p:spPr>
          <a:xfrm>
            <a:off x="1577341" y="6424613"/>
            <a:ext cx="5269548" cy="433387"/>
          </a:xfrm>
        </p:spPr>
        <p:txBody>
          <a:bodyPr/>
          <a:lstStyle>
            <a:lvl1pPr>
              <a:defRPr>
                <a:solidFill>
                  <a:schemeClr val="bg1"/>
                </a:solidFill>
                <a:latin typeface="Myriad Pro" panose="020B0503030403020204" pitchFamily="34" charset="0"/>
              </a:defRPr>
            </a:lvl1pPr>
          </a:lstStyle>
          <a:p>
            <a:pPr>
              <a:defRPr/>
            </a:pPr>
            <a:r>
              <a:rPr lang="en-US" dirty="0"/>
              <a:t>Distribution A (18-177): Approved for public release; distribution unlimited.</a:t>
            </a:r>
          </a:p>
        </p:txBody>
      </p:sp>
      <p:sp>
        <p:nvSpPr>
          <p:cNvPr id="6" name="Slide Number Placeholder 5"/>
          <p:cNvSpPr>
            <a:spLocks noGrp="1"/>
          </p:cNvSpPr>
          <p:nvPr>
            <p:ph type="sldNum" sz="quarter" idx="11"/>
          </p:nvPr>
        </p:nvSpPr>
        <p:spPr/>
        <p:txBody>
          <a:bodyPr/>
          <a:lstStyle/>
          <a:p>
            <a:pPr>
              <a:defRPr/>
            </a:pPr>
            <a:fld id="{7D32BB42-2950-49CD-A3D9-E93823B21D68}" type="slidenum">
              <a:rPr lang="en-US" altLang="en-US" smtClean="0"/>
              <a:pPr>
                <a:defRPr/>
              </a:pPr>
              <a:t>11</a:t>
            </a:fld>
            <a:endParaRPr lang="en-US" altLang="en-US"/>
          </a:p>
        </p:txBody>
      </p:sp>
      <p:pic>
        <p:nvPicPr>
          <p:cNvPr id="12"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83025" y="861206"/>
            <a:ext cx="6745778" cy="2286000"/>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sp>
        <p:nvSpPr>
          <p:cNvPr id="9" name="TextBox 8"/>
          <p:cNvSpPr txBox="1"/>
          <p:nvPr/>
        </p:nvSpPr>
        <p:spPr>
          <a:xfrm>
            <a:off x="6170533" y="1097048"/>
            <a:ext cx="1883979" cy="461665"/>
          </a:xfrm>
          <a:prstGeom prst="rect">
            <a:avLst/>
          </a:prstGeom>
          <a:solidFill>
            <a:schemeClr val="bg1"/>
          </a:solidFill>
          <a:ln>
            <a:solidFill>
              <a:schemeClr val="tx1"/>
            </a:solidFill>
          </a:ln>
        </p:spPr>
        <p:txBody>
          <a:bodyPr wrap="square" rtlCol="0">
            <a:spAutoFit/>
          </a:bodyPr>
          <a:lstStyle/>
          <a:p>
            <a:pPr algn="r"/>
            <a:r>
              <a:rPr lang="en-US" dirty="0"/>
              <a:t>Conference</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449" y="3071623"/>
            <a:ext cx="5251335" cy="2491418"/>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sp>
        <p:nvSpPr>
          <p:cNvPr id="3" name="TextBox 2"/>
          <p:cNvSpPr txBox="1"/>
          <p:nvPr/>
        </p:nvSpPr>
        <p:spPr>
          <a:xfrm>
            <a:off x="3230" y="3587947"/>
            <a:ext cx="2293883" cy="461665"/>
          </a:xfrm>
          <a:prstGeom prst="rect">
            <a:avLst/>
          </a:prstGeom>
          <a:solidFill>
            <a:schemeClr val="bg1"/>
          </a:solidFill>
          <a:ln>
            <a:solidFill>
              <a:schemeClr val="tx1"/>
            </a:solidFill>
          </a:ln>
        </p:spPr>
        <p:txBody>
          <a:bodyPr wrap="square" rtlCol="0">
            <a:spAutoFit/>
          </a:bodyPr>
          <a:lstStyle>
            <a:defPPr>
              <a:defRPr lang="en-US"/>
            </a:defPPr>
          </a:lstStyle>
          <a:p>
            <a:r>
              <a:rPr lang="en-US" dirty="0"/>
              <a:t>Prototyping Lab</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4429" y="3452360"/>
            <a:ext cx="3963004" cy="2972253"/>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sp>
        <p:nvSpPr>
          <p:cNvPr id="8" name="TextBox 7"/>
          <p:cNvSpPr txBox="1"/>
          <p:nvPr/>
        </p:nvSpPr>
        <p:spPr>
          <a:xfrm>
            <a:off x="6356322" y="3591565"/>
            <a:ext cx="1883979" cy="461665"/>
          </a:xfrm>
          <a:prstGeom prst="rect">
            <a:avLst/>
          </a:prstGeom>
          <a:solidFill>
            <a:schemeClr val="bg1"/>
          </a:solidFill>
          <a:ln>
            <a:solidFill>
              <a:schemeClr val="tx1"/>
            </a:solidFill>
          </a:ln>
        </p:spPr>
        <p:txBody>
          <a:bodyPr wrap="square" rtlCol="0">
            <a:spAutoFit/>
          </a:bodyPr>
          <a:lstStyle/>
          <a:p>
            <a:r>
              <a:rPr lang="en-US" dirty="0"/>
              <a:t>Collaboration</a:t>
            </a:r>
          </a:p>
        </p:txBody>
      </p:sp>
    </p:spTree>
    <p:extLst>
      <p:ext uri="{BB962C8B-B14F-4D97-AF65-F5344CB8AC3E}">
        <p14:creationId xmlns:p14="http://schemas.microsoft.com/office/powerpoint/2010/main" val="2582623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Soft-Opening</a:t>
            </a:r>
          </a:p>
        </p:txBody>
      </p:sp>
      <p:sp>
        <p:nvSpPr>
          <p:cNvPr id="4" name="Footer Placeholder 3"/>
          <p:cNvSpPr>
            <a:spLocks noGrp="1"/>
          </p:cNvSpPr>
          <p:nvPr>
            <p:ph type="ftr" sz="quarter" idx="10"/>
          </p:nvPr>
        </p:nvSpPr>
        <p:spPr>
          <a:xfrm>
            <a:off x="1668781" y="6424613"/>
            <a:ext cx="5178108" cy="365125"/>
          </a:xfrm>
        </p:spPr>
        <p:txBody>
          <a:bodyPr/>
          <a:lstStyle/>
          <a:p>
            <a:pPr>
              <a:defRPr/>
            </a:pPr>
            <a:r>
              <a:rPr lang="en-US" dirty="0"/>
              <a:t>Distribution A (18-177): Approved for public release; distribution unlimited.</a:t>
            </a:r>
          </a:p>
        </p:txBody>
      </p:sp>
      <p:sp>
        <p:nvSpPr>
          <p:cNvPr id="5" name="Slide Number Placeholder 4"/>
          <p:cNvSpPr>
            <a:spLocks noGrp="1"/>
          </p:cNvSpPr>
          <p:nvPr>
            <p:ph type="sldNum" sz="quarter" idx="11"/>
          </p:nvPr>
        </p:nvSpPr>
        <p:spPr/>
        <p:txBody>
          <a:bodyPr/>
          <a:lstStyle/>
          <a:p>
            <a:pPr>
              <a:defRPr/>
            </a:pPr>
            <a:fld id="{7D32BB42-2950-49CD-A3D9-E93823B21D68}" type="slidenum">
              <a:rPr lang="en-US" altLang="en-US" smtClean="0"/>
              <a:pPr>
                <a:defRPr/>
              </a:pPr>
              <a:t>12</a:t>
            </a:fld>
            <a:endParaRPr lang="en-US" altLang="en-US"/>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0077" y="910111"/>
            <a:ext cx="6147575" cy="3210952"/>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pic>
        <p:nvPicPr>
          <p:cNvPr id="6" name="Picture 5" descr="C:\Users\josh.phillips\AppData\Local\Microsoft\Windows\INetCache\Content.Word\180511-N-CM182-024.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437" y="3360145"/>
            <a:ext cx="3997998" cy="2964369"/>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pic>
        <p:nvPicPr>
          <p:cNvPr id="7" name="Picture 6" descr="C:\Users\josh.phillips\AppData\Local\Microsoft\Windows\INetCache\Content.Word\180511-N-CM182-053.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94" y="3360145"/>
            <a:ext cx="4381771" cy="3064468"/>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spTree>
    <p:extLst>
      <p:ext uri="{BB962C8B-B14F-4D97-AF65-F5344CB8AC3E}">
        <p14:creationId xmlns:p14="http://schemas.microsoft.com/office/powerpoint/2010/main" val="295106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288" y="1070043"/>
            <a:ext cx="8703324" cy="5440926"/>
          </a:xfrm>
        </p:spPr>
        <p:txBody>
          <a:bodyPr/>
          <a:lstStyle/>
          <a:p>
            <a:pPr marL="0" indent="0">
              <a:buNone/>
            </a:pPr>
            <a:r>
              <a:rPr lang="en-US" sz="3200" dirty="0">
                <a:solidFill>
                  <a:srgbClr val="1822CD"/>
                </a:solidFill>
              </a:rPr>
              <a:t>We need Operation Vignettes to frame our </a:t>
            </a:r>
            <a:r>
              <a:rPr lang="en-US" sz="3200" u="sng" dirty="0">
                <a:solidFill>
                  <a:srgbClr val="1822CD"/>
                </a:solidFill>
              </a:rPr>
              <a:t>S&amp;T</a:t>
            </a:r>
            <a:r>
              <a:rPr lang="en-US" sz="3200" dirty="0">
                <a:solidFill>
                  <a:srgbClr val="1822CD"/>
                </a:solidFill>
              </a:rPr>
              <a:t> brainstorming. </a:t>
            </a:r>
          </a:p>
          <a:p>
            <a:pPr marL="0" indent="0" algn="r">
              <a:buNone/>
            </a:pPr>
            <a:r>
              <a:rPr lang="en-US" sz="3200" dirty="0">
                <a:solidFill>
                  <a:schemeClr val="tx1">
                    <a:lumMod val="50000"/>
                    <a:lumOff val="50000"/>
                  </a:schemeClr>
                </a:solidFill>
              </a:rPr>
              <a:t>Relevant to future fight. U, S, or TS/SCI. </a:t>
            </a:r>
          </a:p>
          <a:p>
            <a:pPr marL="0" indent="0">
              <a:buNone/>
            </a:pPr>
            <a:endParaRPr lang="en-US" sz="2000" dirty="0">
              <a:solidFill>
                <a:srgbClr val="1822CD"/>
              </a:solidFill>
            </a:endParaRPr>
          </a:p>
          <a:p>
            <a:pPr marL="0" indent="0">
              <a:buNone/>
            </a:pPr>
            <a:r>
              <a:rPr lang="en-US" sz="3200" dirty="0">
                <a:solidFill>
                  <a:srgbClr val="1822CD"/>
                </a:solidFill>
              </a:rPr>
              <a:t>We want to know what COTS technology </a:t>
            </a:r>
            <a:r>
              <a:rPr lang="en-US" sz="3200" u="sng" dirty="0">
                <a:solidFill>
                  <a:srgbClr val="1822CD"/>
                </a:solidFill>
              </a:rPr>
              <a:t>you</a:t>
            </a:r>
            <a:r>
              <a:rPr lang="en-US" sz="3200" dirty="0">
                <a:solidFill>
                  <a:srgbClr val="1822CD"/>
                </a:solidFill>
              </a:rPr>
              <a:t> see as promising.</a:t>
            </a:r>
          </a:p>
          <a:p>
            <a:pPr marL="0" indent="0" algn="r">
              <a:buNone/>
            </a:pPr>
            <a:r>
              <a:rPr lang="en-US" sz="3200" dirty="0">
                <a:solidFill>
                  <a:schemeClr val="tx1">
                    <a:lumMod val="50000"/>
                    <a:lumOff val="50000"/>
                  </a:schemeClr>
                </a:solidFill>
              </a:rPr>
              <a:t>We know what we think is important.</a:t>
            </a:r>
          </a:p>
          <a:p>
            <a:pPr marL="0" indent="0" algn="r">
              <a:buNone/>
            </a:pPr>
            <a:endParaRPr lang="en-US" sz="2000" dirty="0">
              <a:solidFill>
                <a:schemeClr val="tx1">
                  <a:lumMod val="50000"/>
                  <a:lumOff val="50000"/>
                </a:schemeClr>
              </a:solidFill>
            </a:endParaRPr>
          </a:p>
          <a:p>
            <a:pPr marL="0" indent="0">
              <a:buNone/>
            </a:pPr>
            <a:r>
              <a:rPr lang="en-US" sz="3200" dirty="0">
                <a:solidFill>
                  <a:srgbClr val="1822CD"/>
                </a:solidFill>
              </a:rPr>
              <a:t>More of these types of events. </a:t>
            </a:r>
          </a:p>
          <a:p>
            <a:pPr marL="0" indent="0" algn="r">
              <a:buNone/>
            </a:pPr>
            <a:r>
              <a:rPr lang="en-US" sz="3200" dirty="0">
                <a:solidFill>
                  <a:schemeClr val="tx1">
                    <a:lumMod val="50000"/>
                    <a:lumOff val="50000"/>
                  </a:schemeClr>
                </a:solidFill>
              </a:rPr>
              <a:t>Our workforce is rapidly hiring and retiring.</a:t>
            </a:r>
          </a:p>
          <a:p>
            <a:pPr marL="0" indent="0">
              <a:buNone/>
            </a:pPr>
            <a:endParaRPr lang="en-US" sz="3200" dirty="0"/>
          </a:p>
          <a:p>
            <a:pPr marL="0" indent="0">
              <a:buNone/>
            </a:pPr>
            <a:endParaRPr lang="en-US" sz="3200" dirty="0"/>
          </a:p>
          <a:p>
            <a:pPr marL="0" indent="0">
              <a:buNone/>
            </a:pPr>
            <a:endParaRPr lang="en-US" sz="3200" dirty="0"/>
          </a:p>
        </p:txBody>
      </p:sp>
      <p:sp>
        <p:nvSpPr>
          <p:cNvPr id="3" name="Title 2"/>
          <p:cNvSpPr>
            <a:spLocks noGrp="1"/>
          </p:cNvSpPr>
          <p:nvPr>
            <p:ph type="title"/>
          </p:nvPr>
        </p:nvSpPr>
        <p:spPr/>
        <p:txBody>
          <a:bodyPr/>
          <a:lstStyle/>
          <a:p>
            <a:r>
              <a:rPr lang="en-US" dirty="0"/>
              <a:t>What will make this faster?</a:t>
            </a:r>
          </a:p>
        </p:txBody>
      </p:sp>
      <p:sp>
        <p:nvSpPr>
          <p:cNvPr id="4" name="Footer Placeholder 3"/>
          <p:cNvSpPr>
            <a:spLocks noGrp="1"/>
          </p:cNvSpPr>
          <p:nvPr>
            <p:ph type="ftr" sz="quarter" idx="10"/>
          </p:nvPr>
        </p:nvSpPr>
        <p:spPr>
          <a:xfrm>
            <a:off x="1703071" y="6424613"/>
            <a:ext cx="5143818" cy="433387"/>
          </a:xfrm>
        </p:spPr>
        <p:txBody>
          <a:bodyPr/>
          <a:lstStyle/>
          <a:p>
            <a:pPr>
              <a:defRPr/>
            </a:pPr>
            <a:r>
              <a:rPr lang="en-US" dirty="0"/>
              <a:t>Distribution A (18-177): Approved for public release; distribution unlimited.</a:t>
            </a:r>
          </a:p>
        </p:txBody>
      </p:sp>
      <p:sp>
        <p:nvSpPr>
          <p:cNvPr id="5" name="Slide Number Placeholder 4"/>
          <p:cNvSpPr>
            <a:spLocks noGrp="1"/>
          </p:cNvSpPr>
          <p:nvPr>
            <p:ph type="sldNum" sz="quarter" idx="11"/>
          </p:nvPr>
        </p:nvSpPr>
        <p:spPr/>
        <p:txBody>
          <a:bodyPr/>
          <a:lstStyle/>
          <a:p>
            <a:pPr>
              <a:defRPr/>
            </a:pPr>
            <a:fld id="{7D32BB42-2950-49CD-A3D9-E93823B21D68}" type="slidenum">
              <a:rPr lang="en-US" altLang="en-US" smtClean="0"/>
              <a:pPr>
                <a:defRPr/>
              </a:pPr>
              <a:t>13</a:t>
            </a:fld>
            <a:endParaRPr lang="en-US" altLang="en-US"/>
          </a:p>
        </p:txBody>
      </p:sp>
    </p:spTree>
    <p:extLst>
      <p:ext uri="{BB962C8B-B14F-4D97-AF65-F5344CB8AC3E}">
        <p14:creationId xmlns:p14="http://schemas.microsoft.com/office/powerpoint/2010/main" val="592572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8"/>
          <p:cNvSpPr>
            <a:spLocks noGrp="1" noChangeArrowheads="1"/>
          </p:cNvSpPr>
          <p:nvPr>
            <p:ph type="title"/>
          </p:nvPr>
        </p:nvSpPr>
        <p:spPr/>
        <p:txBody>
          <a:bodyPr/>
          <a:lstStyle/>
          <a:p>
            <a:r>
              <a:rPr lang="en-US" altLang="en-US" sz="4000" dirty="0"/>
              <a:t>QUESTIONS?</a:t>
            </a:r>
          </a:p>
        </p:txBody>
      </p:sp>
      <p:pic>
        <p:nvPicPr>
          <p:cNvPr id="5" name="drone door">
            <a:hlinkClick r:id="" action="ppaction://media"/>
          </p:cNvPr>
          <p:cNvPicPr>
            <a:picLocks noGrp="1" noChangeAspect="1"/>
          </p:cNvPicPr>
          <p:nvPr>
            <p:ph sz="half" idx="1"/>
            <a:videoFile r:link="rId1"/>
            <p:extLst>
              <p:ext uri="{DAA4B4D4-6D71-4841-9C94-3DE7FCFB9230}">
                <p14:media xmlns:p14="http://schemas.microsoft.com/office/powerpoint/2010/main" r:embed="rId2">
                  <p14:trim st="1943" end="3121.9999"/>
                </p14:media>
              </p:ext>
            </p:extLst>
          </p:nvPr>
        </p:nvPicPr>
        <p:blipFill>
          <a:blip r:embed="rId7"/>
          <a:stretch>
            <a:fillRect/>
          </a:stretch>
        </p:blipFill>
        <p:spPr>
          <a:xfrm>
            <a:off x="78049" y="1504313"/>
            <a:ext cx="4438128" cy="2496448"/>
          </a:xfrm>
          <a:ln w="31750">
            <a:solidFill>
              <a:schemeClr val="tx1"/>
            </a:solidFill>
          </a:ln>
        </p:spPr>
      </p:pic>
      <p:pic>
        <p:nvPicPr>
          <p:cNvPr id="6" name="Shot13">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572000" y="1504314"/>
            <a:ext cx="4438128" cy="2496446"/>
          </a:xfrm>
          <a:ln w="31750">
            <a:solidFill>
              <a:schemeClr val="tx1"/>
            </a:solidFill>
          </a:ln>
        </p:spPr>
      </p:pic>
      <p:sp>
        <p:nvSpPr>
          <p:cNvPr id="30724" name="Footer Placeholder 1"/>
          <p:cNvSpPr>
            <a:spLocks noGrp="1" noChangeArrowheads="1"/>
          </p:cNvSpPr>
          <p:nvPr>
            <p:ph type="ftr" sz="quarter" idx="10"/>
          </p:nvPr>
        </p:nvSpPr>
        <p:spPr bwMode="auto">
          <a:xfrm>
            <a:off x="1673525" y="6424613"/>
            <a:ext cx="51733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1200" dirty="0">
                <a:solidFill>
                  <a:schemeClr val="bg1"/>
                </a:solidFill>
                <a:latin typeface="Myriad Pro" pitchFamily="34" charset="0"/>
              </a:rPr>
              <a:t>Distribution A (18-177): Approved for public release; distribution unlimited.</a:t>
            </a:r>
          </a:p>
        </p:txBody>
      </p:sp>
      <p:sp>
        <p:nvSpPr>
          <p:cNvPr id="30725" name="Slide Number Placeholder 1"/>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fld id="{D339929F-7365-4FD1-BF2A-93962316A03A}" type="slidenum">
              <a:rPr lang="en-US" altLang="en-US" sz="1200">
                <a:solidFill>
                  <a:schemeClr val="bg1"/>
                </a:solidFill>
              </a:rPr>
              <a:pPr>
                <a:lnSpc>
                  <a:spcPct val="100000"/>
                </a:lnSpc>
                <a:spcBef>
                  <a:spcPct val="0"/>
                </a:spcBef>
                <a:buFontTx/>
                <a:buNone/>
              </a:pPr>
              <a:t>14</a:t>
            </a:fld>
            <a:endParaRPr lang="en-US" altLang="en-US" sz="1200">
              <a:solidFill>
                <a:schemeClr val="bg1"/>
              </a:solidFill>
            </a:endParaRPr>
          </a:p>
        </p:txBody>
      </p:sp>
      <p:pic>
        <p:nvPicPr>
          <p:cNvPr id="10" name="Picture 9">
            <a:extLst/>
          </p:cNvPr>
          <p:cNvPicPr>
            <a:picLocks noChangeAspect="1"/>
          </p:cNvPicPr>
          <p:nvPr/>
        </p:nvPicPr>
        <p:blipFill rotWithShape="1">
          <a:blip r:embed="rId9"/>
          <a:srcRect l="20518" t="8180" r="18851" b="9248"/>
          <a:stretch/>
        </p:blipFill>
        <p:spPr>
          <a:xfrm>
            <a:off x="3425445" y="4119758"/>
            <a:ext cx="2293109" cy="21858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6" fill="hold"/>
                                        <p:tgtEl>
                                          <p:spTgt spid="5"/>
                                        </p:tgtEl>
                                      </p:cBhvr>
                                    </p:cmd>
                                  </p:childTnLst>
                                </p:cTn>
                              </p:par>
                              <p:par>
                                <p:cTn id="7" presetID="1" presetClass="mediacall" presetSubtype="0" fill="hold" nodeType="withEffect">
                                  <p:stCondLst>
                                    <p:cond delay="0"/>
                                  </p:stCondLst>
                                  <p:childTnLst>
                                    <p:cmd type="call" cmd="playFrom(0.0)">
                                      <p:cBhvr>
                                        <p:cTn id="8" dur="60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video>
              <p:cMediaNode vol="80000">
                <p:cTn id="10"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p:cNvPr>
          <p:cNvSpPr>
            <a:spLocks noGrp="1"/>
          </p:cNvSpPr>
          <p:nvPr>
            <p:ph type="subTitle" idx="1"/>
          </p:nvPr>
        </p:nvSpPr>
        <p:spPr>
          <a:xfrm>
            <a:off x="1143000" y="4195763"/>
            <a:ext cx="6858000" cy="498475"/>
          </a:xfrm>
        </p:spPr>
        <p:txBody>
          <a:bodyPr rtlCol="0">
            <a:normAutofit fontScale="92500" lnSpcReduction="10000"/>
          </a:bodyPr>
          <a:lstStyle/>
          <a:p>
            <a:pPr eaLnBrk="1" fontAlgn="auto" hangingPunct="1">
              <a:spcAft>
                <a:spcPts val="0"/>
              </a:spcAft>
              <a:buFont typeface="Arial" panose="020B0604020202020204" pitchFamily="34" charset="0"/>
              <a:buNone/>
              <a:defRPr/>
            </a:pPr>
            <a:r>
              <a:rPr lang="en-US" dirty="0"/>
              <a:t>July 24, 2018</a:t>
            </a:r>
          </a:p>
        </p:txBody>
      </p:sp>
      <p:sp>
        <p:nvSpPr>
          <p:cNvPr id="16387" name="Footer Placeholder 3"/>
          <p:cNvSpPr>
            <a:spLocks noGrp="1" noChangeArrowheads="1"/>
          </p:cNvSpPr>
          <p:nvPr>
            <p:ph type="ftr" sz="quarter" idx="10"/>
          </p:nvPr>
        </p:nvSpPr>
        <p:spPr bwMode="auto">
          <a:xfrm>
            <a:off x="2057083" y="6458903"/>
            <a:ext cx="5269547" cy="2847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yriad Pro" pitchFamily="34" charset="0"/>
                <a:ea typeface="+mn-ea"/>
                <a:cs typeface="+mn-cs"/>
              </a:rPr>
              <a:t>Distribution A (18-177): Approved for public release; distribution unlimited.</a:t>
            </a:r>
          </a:p>
        </p:txBody>
      </p:sp>
      <p:sp>
        <p:nvSpPr>
          <p:cNvPr id="16389" name="TextBox 5"/>
          <p:cNvSpPr txBox="1">
            <a:spLocks noChangeArrowheads="1"/>
          </p:cNvSpPr>
          <p:nvPr/>
        </p:nvSpPr>
        <p:spPr bwMode="auto">
          <a:xfrm>
            <a:off x="3040856" y="5224284"/>
            <a:ext cx="30622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Daniel Pines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Chief Innovation Officer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daniel.pines@navy.mil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0" name="Title 9"/>
          <p:cNvSpPr>
            <a:spLocks noGrp="1" noChangeArrowheads="1"/>
          </p:cNvSpPr>
          <p:nvPr>
            <p:ph type="ctrTitle"/>
          </p:nvPr>
        </p:nvSpPr>
        <p:spPr>
          <a:xfrm>
            <a:off x="685800" y="3146425"/>
            <a:ext cx="7772400" cy="1044575"/>
          </a:xfrm>
        </p:spPr>
        <p:txBody>
          <a:bodyPr>
            <a:normAutofit/>
          </a:bodyPr>
          <a:lstStyle/>
          <a:p>
            <a:r>
              <a:rPr lang="en-US" dirty="0"/>
              <a:t>Velocity Lab</a:t>
            </a:r>
            <a:endParaRPr lang="en-US" altLang="en-US" dirty="0">
              <a:cs typeface="Arial" charset="0"/>
            </a:endParaRPr>
          </a:p>
        </p:txBody>
      </p:sp>
      <p:sp>
        <p:nvSpPr>
          <p:cNvPr id="16391" name="Slide Number Placeholder 1"/>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D92729-0B71-4250-987E-B3E1A2CB5828}" type="slidenum">
              <a:rPr kumimoji="0" lang="en-US" altLang="en-US" sz="1200" b="0" i="0" u="none" strike="noStrike" kern="1200" cap="none" spc="0" normalizeH="0" baseline="0" noProof="0">
                <a:ln>
                  <a:noFill/>
                </a:ln>
                <a:solidFill>
                  <a:prstClr val="white"/>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Calibri" pitchFamily="34" charset="0"/>
              <a:ea typeface="+mn-ea"/>
              <a:cs typeface="+mn-cs"/>
            </a:endParaRPr>
          </a:p>
        </p:txBody>
      </p:sp>
    </p:spTree>
    <p:extLst>
      <p:ext uri="{BB962C8B-B14F-4D97-AF65-F5344CB8AC3E}">
        <p14:creationId xmlns:p14="http://schemas.microsoft.com/office/powerpoint/2010/main" val="42251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noChangeArrowheads="1"/>
          </p:cNvSpPr>
          <p:nvPr>
            <p:ph idx="1"/>
          </p:nvPr>
        </p:nvSpPr>
        <p:spPr>
          <a:xfrm>
            <a:off x="628650" y="1069975"/>
            <a:ext cx="7886700" cy="5106988"/>
          </a:xfrm>
        </p:spPr>
        <p:txBody>
          <a:bodyPr/>
          <a:lstStyle/>
          <a:p>
            <a:pPr marL="0" indent="0" eaLnBrk="1" hangingPunct="1">
              <a:buFont typeface="Arial" charset="0"/>
              <a:buNone/>
            </a:pPr>
            <a:r>
              <a:rPr lang="en-US" altLang="en-US" sz="1800" dirty="0">
                <a:latin typeface="Arial" panose="020B0604020202020204" pitchFamily="34" charset="0"/>
                <a:cs typeface="Arial" panose="020B0604020202020204" pitchFamily="34" charset="0"/>
              </a:rPr>
              <a:t>Research, develop, test, evaluate (RDT&amp;E), manufacture and provide in-service support of energetics and energetic systems. Provide Soldiers, Marines, Sailors and Airmen with information and technology to detect, locate, access, identify, render safe, recover, exploit and dispose of explosive threats.</a:t>
            </a:r>
          </a:p>
        </p:txBody>
      </p:sp>
      <p:sp>
        <p:nvSpPr>
          <p:cNvPr id="17411" name="Title 7"/>
          <p:cNvSpPr>
            <a:spLocks noGrp="1" noChangeArrowheads="1"/>
          </p:cNvSpPr>
          <p:nvPr>
            <p:ph type="title"/>
          </p:nvPr>
        </p:nvSpPr>
        <p:spPr>
          <a:xfrm>
            <a:off x="628650" y="101600"/>
            <a:ext cx="7886700" cy="808038"/>
          </a:xfrm>
        </p:spPr>
        <p:txBody>
          <a:bodyPr/>
          <a:lstStyle/>
          <a:p>
            <a:pPr eaLnBrk="1" hangingPunct="1"/>
            <a:r>
              <a:rPr lang="en-US" altLang="en-US" sz="4400" b="1">
                <a:cs typeface="Arial" charset="0"/>
              </a:rPr>
              <a:t>MISSION</a:t>
            </a:r>
          </a:p>
        </p:txBody>
      </p:sp>
      <p:sp>
        <p:nvSpPr>
          <p:cNvPr id="17412" name="Footer Placeholder 9"/>
          <p:cNvSpPr>
            <a:spLocks noGrp="1" noChangeArrowheads="1"/>
          </p:cNvSpPr>
          <p:nvPr>
            <p:ph type="ftr" sz="quarter" idx="10"/>
          </p:nvPr>
        </p:nvSpPr>
        <p:spPr bwMode="auto">
          <a:xfrm>
            <a:off x="1885633" y="6424614"/>
            <a:ext cx="5303837" cy="3444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1200" dirty="0">
                <a:solidFill>
                  <a:schemeClr val="bg1"/>
                </a:solidFill>
                <a:latin typeface="Myriad Pro" pitchFamily="34" charset="0"/>
              </a:rPr>
              <a:t>Distribution A (18-177): Approved for public release; distribution unlimited.</a:t>
            </a:r>
          </a:p>
        </p:txBody>
      </p:sp>
      <p:pic>
        <p:nvPicPr>
          <p:cNvPr id="1741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4713" y="2176463"/>
            <a:ext cx="739457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p:cNvSpPr txBox="1">
            <a:spLocks noChangeArrowheads="1"/>
          </p:cNvSpPr>
          <p:nvPr/>
        </p:nvSpPr>
        <p:spPr bwMode="auto">
          <a:xfrm>
            <a:off x="1200150" y="4276725"/>
            <a:ext cx="33718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b="1" dirty="0">
                <a:latin typeface="Arial" charset="0"/>
                <a:cs typeface="Arial" charset="0"/>
              </a:rPr>
              <a:t>Energetics are:</a:t>
            </a:r>
          </a:p>
          <a:p>
            <a:pPr eaLnBrk="1" hangingPunct="1">
              <a:lnSpc>
                <a:spcPct val="100000"/>
              </a:lnSpc>
              <a:spcBef>
                <a:spcPct val="0"/>
              </a:spcBef>
              <a:buFontTx/>
              <a:buNone/>
            </a:pPr>
            <a:r>
              <a:rPr lang="en-US" altLang="en-US" sz="1800" dirty="0">
                <a:latin typeface="Arial" charset="0"/>
                <a:cs typeface="Arial" charset="0"/>
              </a:rPr>
              <a:t> - Propellants		</a:t>
            </a:r>
          </a:p>
          <a:p>
            <a:pPr eaLnBrk="1" hangingPunct="1">
              <a:lnSpc>
                <a:spcPct val="100000"/>
              </a:lnSpc>
              <a:spcBef>
                <a:spcPct val="0"/>
              </a:spcBef>
              <a:buFontTx/>
              <a:buNone/>
            </a:pPr>
            <a:r>
              <a:rPr lang="en-US" altLang="en-US" sz="1800" dirty="0">
                <a:latin typeface="Arial" charset="0"/>
                <a:cs typeface="Arial" charset="0"/>
              </a:rPr>
              <a:t> - Explosives</a:t>
            </a:r>
          </a:p>
          <a:p>
            <a:pPr eaLnBrk="1" hangingPunct="1">
              <a:lnSpc>
                <a:spcPct val="100000"/>
              </a:lnSpc>
              <a:spcBef>
                <a:spcPct val="0"/>
              </a:spcBef>
              <a:buFontTx/>
              <a:buNone/>
            </a:pPr>
            <a:r>
              <a:rPr lang="en-US" altLang="en-US" sz="1800" dirty="0">
                <a:latin typeface="Arial" charset="0"/>
                <a:cs typeface="Arial" charset="0"/>
              </a:rPr>
              <a:t> - Fuels</a:t>
            </a:r>
          </a:p>
          <a:p>
            <a:pPr eaLnBrk="1" hangingPunct="1">
              <a:lnSpc>
                <a:spcPct val="100000"/>
              </a:lnSpc>
              <a:spcBef>
                <a:spcPct val="0"/>
              </a:spcBef>
              <a:buFontTx/>
              <a:buNone/>
            </a:pPr>
            <a:r>
              <a:rPr lang="en-US" altLang="en-US" sz="1800" dirty="0">
                <a:latin typeface="Arial" charset="0"/>
                <a:cs typeface="Arial" charset="0"/>
              </a:rPr>
              <a:t> - Pyrotechnics</a:t>
            </a:r>
          </a:p>
        </p:txBody>
      </p:sp>
      <p:sp>
        <p:nvSpPr>
          <p:cNvPr id="17415" name="TextBox 6"/>
          <p:cNvSpPr txBox="1">
            <a:spLocks noChangeArrowheads="1"/>
          </p:cNvSpPr>
          <p:nvPr/>
        </p:nvSpPr>
        <p:spPr bwMode="auto">
          <a:xfrm>
            <a:off x="4572000" y="4414837"/>
            <a:ext cx="23669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dirty="0">
                <a:latin typeface="Arial" charset="0"/>
                <a:cs typeface="Arial" charset="0"/>
              </a:rPr>
              <a:t> - Reactive materials </a:t>
            </a:r>
          </a:p>
          <a:p>
            <a:pPr eaLnBrk="1" hangingPunct="1">
              <a:lnSpc>
                <a:spcPct val="100000"/>
              </a:lnSpc>
              <a:spcBef>
                <a:spcPct val="0"/>
              </a:spcBef>
              <a:buFontTx/>
              <a:buNone/>
            </a:pPr>
            <a:r>
              <a:rPr lang="en-US" altLang="en-US" sz="1800" dirty="0">
                <a:latin typeface="Arial" charset="0"/>
                <a:cs typeface="Arial" charset="0"/>
              </a:rPr>
              <a:t> - Warheads</a:t>
            </a:r>
          </a:p>
          <a:p>
            <a:pPr eaLnBrk="1" hangingPunct="1">
              <a:lnSpc>
                <a:spcPct val="100000"/>
              </a:lnSpc>
              <a:spcBef>
                <a:spcPct val="0"/>
              </a:spcBef>
              <a:buFontTx/>
              <a:buNone/>
            </a:pPr>
            <a:r>
              <a:rPr lang="en-US" altLang="en-US" sz="1800" dirty="0">
                <a:latin typeface="Arial" charset="0"/>
                <a:cs typeface="Arial" charset="0"/>
              </a:rPr>
              <a:t> - Rocket motors</a:t>
            </a:r>
          </a:p>
          <a:p>
            <a:pPr eaLnBrk="1" hangingPunct="1">
              <a:lnSpc>
                <a:spcPct val="100000"/>
              </a:lnSpc>
              <a:spcBef>
                <a:spcPct val="0"/>
              </a:spcBef>
              <a:buFontTx/>
              <a:buNone/>
            </a:pPr>
            <a:r>
              <a:rPr lang="en-US" altLang="en-US" sz="1800" dirty="0">
                <a:latin typeface="Arial" charset="0"/>
                <a:cs typeface="Arial" charset="0"/>
              </a:rPr>
              <a:t> - Munitions</a:t>
            </a:r>
          </a:p>
        </p:txBody>
      </p:sp>
      <p:sp>
        <p:nvSpPr>
          <p:cNvPr id="17416" name="Slide Number Placeholder 1"/>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fld id="{2CFBDDB4-DF5E-4A58-A6B5-96EF431E8D1A}" type="slidenum">
              <a:rPr lang="en-US" altLang="en-US" sz="1200">
                <a:solidFill>
                  <a:schemeClr val="bg1"/>
                </a:solidFill>
              </a:rPr>
              <a:pPr>
                <a:lnSpc>
                  <a:spcPct val="100000"/>
                </a:lnSpc>
                <a:spcBef>
                  <a:spcPct val="0"/>
                </a:spcBef>
                <a:buFontTx/>
                <a:buNone/>
              </a:pPr>
              <a:t>3</a:t>
            </a:fld>
            <a:endParaRPr lang="en-US" altLang="en-US" sz="1200">
              <a:solidFill>
                <a:schemeClr val="bg1"/>
              </a:solidFill>
            </a:endParaRPr>
          </a:p>
        </p:txBody>
      </p:sp>
      <p:sp>
        <p:nvSpPr>
          <p:cNvPr id="9" name="Text Placeholder 2"/>
          <p:cNvSpPr txBox="1">
            <a:spLocks/>
          </p:cNvSpPr>
          <p:nvPr/>
        </p:nvSpPr>
        <p:spPr>
          <a:xfrm>
            <a:off x="152400" y="5837079"/>
            <a:ext cx="8839200" cy="563721"/>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1600"/>
              </a:spcBef>
              <a:buNone/>
              <a:tabLst>
                <a:tab pos="4457700" algn="ctr"/>
                <a:tab pos="8515350" algn="r"/>
              </a:tabLst>
              <a:defRPr/>
            </a:pPr>
            <a:r>
              <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FLY FARTHER	HIT HARDER	SAVE LIVES</a:t>
            </a:r>
          </a:p>
        </p:txBody>
      </p:sp>
    </p:spTree>
    <p:extLst>
      <p:ext uri="{BB962C8B-B14F-4D97-AF65-F5344CB8AC3E}">
        <p14:creationId xmlns:p14="http://schemas.microsoft.com/office/powerpoint/2010/main" val="1644306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15"/>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23838" y="1138238"/>
            <a:ext cx="8696325" cy="4402137"/>
          </a:xfrm>
        </p:spPr>
      </p:pic>
      <p:sp>
        <p:nvSpPr>
          <p:cNvPr id="21507" name="Title 2"/>
          <p:cNvSpPr>
            <a:spLocks noGrp="1" noChangeArrowheads="1"/>
          </p:cNvSpPr>
          <p:nvPr>
            <p:ph type="title"/>
          </p:nvPr>
        </p:nvSpPr>
        <p:spPr>
          <a:xfrm>
            <a:off x="628650" y="101600"/>
            <a:ext cx="7886700" cy="808038"/>
          </a:xfrm>
        </p:spPr>
        <p:txBody>
          <a:bodyPr/>
          <a:lstStyle/>
          <a:p>
            <a:pPr eaLnBrk="1" hangingPunct="1"/>
            <a:r>
              <a:rPr lang="en-US" altLang="en-US" sz="4000"/>
              <a:t>MOLECULE-TO-MISSION</a:t>
            </a:r>
          </a:p>
        </p:txBody>
      </p:sp>
      <p:sp>
        <p:nvSpPr>
          <p:cNvPr id="21508" name="Footer Placeholder 4"/>
          <p:cNvSpPr>
            <a:spLocks noGrp="1" noChangeArrowheads="1"/>
          </p:cNvSpPr>
          <p:nvPr>
            <p:ph type="ftr" sz="quarter" idx="10"/>
          </p:nvPr>
        </p:nvSpPr>
        <p:spPr bwMode="auto">
          <a:xfrm>
            <a:off x="1708151" y="6424613"/>
            <a:ext cx="5138738" cy="49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1200" dirty="0">
                <a:solidFill>
                  <a:schemeClr val="bg1"/>
                </a:solidFill>
                <a:latin typeface="Myriad Pro" pitchFamily="34" charset="0"/>
              </a:rPr>
              <a:t>Distribution A (18-177): Approved for public release; distribution unlimited.</a:t>
            </a:r>
          </a:p>
        </p:txBody>
      </p:sp>
      <p:sp>
        <p:nvSpPr>
          <p:cNvPr id="8" name="Rectangle: Rounded Corners 7">
            <a:extLst/>
          </p:cNvPr>
          <p:cNvSpPr/>
          <p:nvPr/>
        </p:nvSpPr>
        <p:spPr>
          <a:xfrm>
            <a:off x="2101850" y="5748338"/>
            <a:ext cx="4940300" cy="468312"/>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latin typeface="Arial" panose="020B0604020202020204" pitchFamily="34" charset="0"/>
                <a:cs typeface="Arial" panose="020B0604020202020204" pitchFamily="34" charset="0"/>
              </a:rPr>
              <a:t>Only </a:t>
            </a:r>
            <a:r>
              <a:rPr lang="en-US" sz="1200" dirty="0" err="1">
                <a:solidFill>
                  <a:schemeClr val="tx1"/>
                </a:solidFill>
                <a:latin typeface="Arial" panose="020B0604020202020204" pitchFamily="34" charset="0"/>
                <a:cs typeface="Arial" panose="020B0604020202020204" pitchFamily="34" charset="0"/>
              </a:rPr>
              <a:t>DoN</a:t>
            </a:r>
            <a:r>
              <a:rPr lang="en-US" sz="1200" dirty="0">
                <a:solidFill>
                  <a:schemeClr val="tx1"/>
                </a:solidFill>
                <a:latin typeface="Arial" panose="020B0604020202020204" pitchFamily="34" charset="0"/>
                <a:cs typeface="Arial" panose="020B0604020202020204" pitchFamily="34" charset="0"/>
              </a:rPr>
              <a:t> activity delivering both energetics and EOD technology solutions from basic research through disposal</a:t>
            </a:r>
          </a:p>
        </p:txBody>
      </p:sp>
      <p:cxnSp>
        <p:nvCxnSpPr>
          <p:cNvPr id="10" name="Connector: Elbow 9">
            <a:extLst/>
          </p:cNvPr>
          <p:cNvCxnSpPr>
            <a:cxnSpLocks/>
            <a:stCxn id="8" idx="3"/>
          </p:cNvCxnSpPr>
          <p:nvPr/>
        </p:nvCxnSpPr>
        <p:spPr>
          <a:xfrm flipV="1">
            <a:off x="7042150" y="1100138"/>
            <a:ext cx="1968500" cy="4883150"/>
          </a:xfrm>
          <a:prstGeom prst="bentConnector2">
            <a:avLst/>
          </a:prstGeom>
          <a:ln w="19050">
            <a:solidFill>
              <a:schemeClr val="bg1">
                <a:lumMod val="7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or: Elbow 11">
            <a:extLst/>
          </p:cNvPr>
          <p:cNvCxnSpPr>
            <a:cxnSpLocks/>
            <a:stCxn id="8" idx="1"/>
          </p:cNvCxnSpPr>
          <p:nvPr/>
        </p:nvCxnSpPr>
        <p:spPr>
          <a:xfrm rot="10800000">
            <a:off x="136525" y="1138238"/>
            <a:ext cx="1965325" cy="4845050"/>
          </a:xfrm>
          <a:prstGeom prst="bentConnector2">
            <a:avLst/>
          </a:prstGeom>
          <a:ln w="19050">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1512" name="Group 27"/>
          <p:cNvGrpSpPr>
            <a:grpSpLocks/>
          </p:cNvGrpSpPr>
          <p:nvPr/>
        </p:nvGrpSpPr>
        <p:grpSpPr bwMode="auto">
          <a:xfrm>
            <a:off x="474663" y="1868488"/>
            <a:ext cx="355600" cy="412750"/>
            <a:chOff x="475440" y="1897673"/>
            <a:chExt cx="355060" cy="411868"/>
          </a:xfrm>
        </p:grpSpPr>
        <p:sp>
          <p:nvSpPr>
            <p:cNvPr id="23" name="Hexagon 22">
              <a:extLst/>
            </p:cNvPr>
            <p:cNvSpPr/>
            <p:nvPr/>
          </p:nvSpPr>
          <p:spPr>
            <a:xfrm rot="16200000">
              <a:off x="447036" y="1926077"/>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45" name="TextBox 23"/>
            <p:cNvSpPr txBox="1">
              <a:spLocks noChangeArrowheads="1"/>
            </p:cNvSpPr>
            <p:nvPr/>
          </p:nvSpPr>
          <p:spPr bwMode="auto">
            <a:xfrm>
              <a:off x="475440" y="1960904"/>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dirty="0">
                  <a:latin typeface="Arial" panose="020B0604020202020204" pitchFamily="34" charset="0"/>
                  <a:cs typeface="Arial" panose="020B0604020202020204" pitchFamily="34" charset="0"/>
                </a:rPr>
                <a:t>6.1</a:t>
              </a:r>
            </a:p>
          </p:txBody>
        </p:sp>
      </p:grpSp>
      <p:grpSp>
        <p:nvGrpSpPr>
          <p:cNvPr id="21513" name="Group 26"/>
          <p:cNvGrpSpPr>
            <a:grpSpLocks/>
          </p:cNvGrpSpPr>
          <p:nvPr/>
        </p:nvGrpSpPr>
        <p:grpSpPr bwMode="auto">
          <a:xfrm>
            <a:off x="1352550" y="1865313"/>
            <a:ext cx="355600" cy="411162"/>
            <a:chOff x="1367141" y="1894428"/>
            <a:chExt cx="355060" cy="411868"/>
          </a:xfrm>
        </p:grpSpPr>
        <p:sp>
          <p:nvSpPr>
            <p:cNvPr id="25" name="Hexagon 24">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43" name="TextBox 25"/>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cs typeface="Arial" panose="020B0604020202020204" pitchFamily="34" charset="0"/>
                </a:rPr>
                <a:t>6.2</a:t>
              </a:r>
            </a:p>
          </p:txBody>
        </p:sp>
      </p:grpSp>
      <p:grpSp>
        <p:nvGrpSpPr>
          <p:cNvPr id="21514" name="Group 28"/>
          <p:cNvGrpSpPr>
            <a:grpSpLocks/>
          </p:cNvGrpSpPr>
          <p:nvPr/>
        </p:nvGrpSpPr>
        <p:grpSpPr bwMode="auto">
          <a:xfrm>
            <a:off x="2203450" y="1868488"/>
            <a:ext cx="355600" cy="412750"/>
            <a:chOff x="1367141" y="1894428"/>
            <a:chExt cx="355060" cy="411868"/>
          </a:xfrm>
        </p:grpSpPr>
        <p:sp>
          <p:nvSpPr>
            <p:cNvPr id="30" name="Hexagon 29">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41" name="TextBox 30"/>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cs typeface="Arial" panose="020B0604020202020204" pitchFamily="34" charset="0"/>
                </a:rPr>
                <a:t>6.3</a:t>
              </a:r>
            </a:p>
          </p:txBody>
        </p:sp>
      </p:grpSp>
      <p:grpSp>
        <p:nvGrpSpPr>
          <p:cNvPr id="21515" name="Group 31"/>
          <p:cNvGrpSpPr>
            <a:grpSpLocks/>
          </p:cNvGrpSpPr>
          <p:nvPr/>
        </p:nvGrpSpPr>
        <p:grpSpPr bwMode="auto">
          <a:xfrm>
            <a:off x="3100388" y="1893888"/>
            <a:ext cx="355600" cy="411162"/>
            <a:chOff x="1367141" y="1894428"/>
            <a:chExt cx="355060" cy="411868"/>
          </a:xfrm>
        </p:grpSpPr>
        <p:sp>
          <p:nvSpPr>
            <p:cNvPr id="33" name="Hexagon 32">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39" name="TextBox 33"/>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cs typeface="Arial" panose="020B0604020202020204" pitchFamily="34" charset="0"/>
                </a:rPr>
                <a:t>6.4</a:t>
              </a:r>
            </a:p>
          </p:txBody>
        </p:sp>
      </p:grpSp>
      <p:grpSp>
        <p:nvGrpSpPr>
          <p:cNvPr id="21516" name="Group 34"/>
          <p:cNvGrpSpPr>
            <a:grpSpLocks/>
          </p:cNvGrpSpPr>
          <p:nvPr/>
        </p:nvGrpSpPr>
        <p:grpSpPr bwMode="auto">
          <a:xfrm>
            <a:off x="3973513" y="1897063"/>
            <a:ext cx="355600" cy="412750"/>
            <a:chOff x="1367141" y="1894428"/>
            <a:chExt cx="355060" cy="411868"/>
          </a:xfrm>
        </p:grpSpPr>
        <p:sp>
          <p:nvSpPr>
            <p:cNvPr id="36" name="Hexagon 35">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37" name="TextBox 36"/>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cs typeface="Arial" panose="020B0604020202020204" pitchFamily="34" charset="0"/>
                </a:rPr>
                <a:t>6.5</a:t>
              </a:r>
            </a:p>
          </p:txBody>
        </p:sp>
      </p:grpSp>
      <p:grpSp>
        <p:nvGrpSpPr>
          <p:cNvPr id="21517" name="Group 37"/>
          <p:cNvGrpSpPr>
            <a:grpSpLocks/>
          </p:cNvGrpSpPr>
          <p:nvPr/>
        </p:nvGrpSpPr>
        <p:grpSpPr bwMode="auto">
          <a:xfrm>
            <a:off x="4841875" y="1889125"/>
            <a:ext cx="354013" cy="412750"/>
            <a:chOff x="1367141" y="1894428"/>
            <a:chExt cx="355060" cy="411868"/>
          </a:xfrm>
        </p:grpSpPr>
        <p:sp>
          <p:nvSpPr>
            <p:cNvPr id="39" name="Hexagon 38">
              <a:extLst/>
            </p:cNvPr>
            <p:cNvSpPr/>
            <p:nvPr/>
          </p:nvSpPr>
          <p:spPr>
            <a:xfrm rot="16200000">
              <a:off x="1338738"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1535" name="TextBox 39"/>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cs typeface="Arial" panose="020B0604020202020204" pitchFamily="34" charset="0"/>
                </a:rPr>
                <a:t>6.7</a:t>
              </a:r>
            </a:p>
          </p:txBody>
        </p:sp>
      </p:grpSp>
      <p:sp>
        <p:nvSpPr>
          <p:cNvPr id="21518" name="TextBox 40"/>
          <p:cNvSpPr txBox="1">
            <a:spLocks noChangeArrowheads="1"/>
          </p:cNvSpPr>
          <p:nvPr/>
        </p:nvSpPr>
        <p:spPr bwMode="auto">
          <a:xfrm>
            <a:off x="213360" y="5037138"/>
            <a:ext cx="18789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100" b="1" dirty="0">
                <a:latin typeface="Arial" panose="020B0604020202020204" pitchFamily="34" charset="0"/>
                <a:cs typeface="Arial" panose="020B0604020202020204" pitchFamily="34" charset="0"/>
              </a:rPr>
              <a:t>SCIENCE AND TECHNOLOGY (S&amp;T)</a:t>
            </a:r>
          </a:p>
        </p:txBody>
      </p:sp>
      <p:sp>
        <p:nvSpPr>
          <p:cNvPr id="21519" name="TextBox 41"/>
          <p:cNvSpPr txBox="1">
            <a:spLocks noChangeArrowheads="1"/>
          </p:cNvSpPr>
          <p:nvPr/>
        </p:nvSpPr>
        <p:spPr bwMode="auto">
          <a:xfrm>
            <a:off x="2004060" y="5037753"/>
            <a:ext cx="19767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100" b="1" dirty="0">
                <a:latin typeface="Arial" panose="020B0604020202020204" pitchFamily="34" charset="0"/>
                <a:cs typeface="Arial" panose="020B0604020202020204" pitchFamily="34" charset="0"/>
              </a:rPr>
              <a:t>RESEARCH AND DEVELOPMENT (R&amp;D)</a:t>
            </a:r>
          </a:p>
        </p:txBody>
      </p:sp>
      <p:sp>
        <p:nvSpPr>
          <p:cNvPr id="21520" name="TextBox 42"/>
          <p:cNvSpPr txBox="1">
            <a:spLocks noChangeArrowheads="1"/>
          </p:cNvSpPr>
          <p:nvPr/>
        </p:nvSpPr>
        <p:spPr bwMode="auto">
          <a:xfrm>
            <a:off x="3856038" y="5037138"/>
            <a:ext cx="16287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100" b="1" dirty="0">
                <a:latin typeface="Arial" panose="020B0604020202020204" pitchFamily="34" charset="0"/>
                <a:cs typeface="Arial" panose="020B0604020202020204" pitchFamily="34" charset="0"/>
              </a:rPr>
              <a:t>TESTING AND EVALUATION (T&amp;E)</a:t>
            </a:r>
          </a:p>
        </p:txBody>
      </p:sp>
      <p:sp>
        <p:nvSpPr>
          <p:cNvPr id="21521" name="TextBox 43"/>
          <p:cNvSpPr txBox="1">
            <a:spLocks noChangeArrowheads="1"/>
          </p:cNvSpPr>
          <p:nvPr/>
        </p:nvSpPr>
        <p:spPr bwMode="auto">
          <a:xfrm>
            <a:off x="5589905" y="5037137"/>
            <a:ext cx="1628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100" b="1" dirty="0">
                <a:latin typeface="Arial" panose="020B0604020202020204" pitchFamily="34" charset="0"/>
                <a:cs typeface="Arial" panose="020B0604020202020204" pitchFamily="34" charset="0"/>
              </a:rPr>
              <a:t>PRODUCT DELIVERY</a:t>
            </a:r>
          </a:p>
        </p:txBody>
      </p:sp>
      <p:sp>
        <p:nvSpPr>
          <p:cNvPr id="21522" name="TextBox 44"/>
          <p:cNvSpPr txBox="1">
            <a:spLocks noChangeArrowheads="1"/>
          </p:cNvSpPr>
          <p:nvPr/>
        </p:nvSpPr>
        <p:spPr bwMode="auto">
          <a:xfrm>
            <a:off x="7264400" y="5037138"/>
            <a:ext cx="16287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100" b="1">
                <a:latin typeface="Arial" panose="020B0604020202020204" pitchFamily="34" charset="0"/>
                <a:cs typeface="Arial" panose="020B0604020202020204" pitchFamily="34" charset="0"/>
              </a:rPr>
              <a:t>WARFIGHTER SUPPORT</a:t>
            </a:r>
          </a:p>
        </p:txBody>
      </p:sp>
      <p:sp>
        <p:nvSpPr>
          <p:cNvPr id="21523" name="TextBox 45"/>
          <p:cNvSpPr txBox="1">
            <a:spLocks noChangeArrowheads="1"/>
          </p:cNvSpPr>
          <p:nvPr/>
        </p:nvSpPr>
        <p:spPr bwMode="auto">
          <a:xfrm rot="-5400000">
            <a:off x="-636587"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dirty="0">
                <a:solidFill>
                  <a:schemeClr val="bg1"/>
                </a:solidFill>
                <a:latin typeface="Arial" charset="0"/>
                <a:cs typeface="Arial" charset="0"/>
              </a:rPr>
              <a:t>Basic</a:t>
            </a:r>
            <a:r>
              <a:rPr lang="en-US" altLang="en-US" sz="1400" dirty="0">
                <a:solidFill>
                  <a:schemeClr val="bg1"/>
                </a:solidFill>
                <a:latin typeface="Arial" charset="0"/>
                <a:cs typeface="Arial" charset="0"/>
              </a:rPr>
              <a:t> </a:t>
            </a:r>
            <a:r>
              <a:rPr lang="en-US" altLang="en-US" sz="1400" b="1" dirty="0">
                <a:solidFill>
                  <a:schemeClr val="bg1"/>
                </a:solidFill>
                <a:latin typeface="Arial" charset="0"/>
                <a:cs typeface="Arial" charset="0"/>
              </a:rPr>
              <a:t>Research</a:t>
            </a:r>
          </a:p>
        </p:txBody>
      </p:sp>
      <p:sp>
        <p:nvSpPr>
          <p:cNvPr id="21524" name="TextBox 46"/>
          <p:cNvSpPr txBox="1">
            <a:spLocks noChangeArrowheads="1"/>
          </p:cNvSpPr>
          <p:nvPr/>
        </p:nvSpPr>
        <p:spPr bwMode="auto">
          <a:xfrm rot="-5400000">
            <a:off x="221456" y="3450432"/>
            <a:ext cx="2568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Applied Research</a:t>
            </a:r>
          </a:p>
        </p:txBody>
      </p:sp>
      <p:sp>
        <p:nvSpPr>
          <p:cNvPr id="21525" name="TextBox 47"/>
          <p:cNvSpPr txBox="1">
            <a:spLocks noChangeArrowheads="1"/>
          </p:cNvSpPr>
          <p:nvPr/>
        </p:nvSpPr>
        <p:spPr bwMode="auto">
          <a:xfrm rot="-5400000">
            <a:off x="1353344" y="3299619"/>
            <a:ext cx="2085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dirty="0">
                <a:solidFill>
                  <a:schemeClr val="bg1"/>
                </a:solidFill>
                <a:latin typeface="Arial" charset="0"/>
                <a:cs typeface="Arial" charset="0"/>
              </a:rPr>
              <a:t>Advanced Tech Development</a:t>
            </a:r>
          </a:p>
        </p:txBody>
      </p:sp>
      <p:sp>
        <p:nvSpPr>
          <p:cNvPr id="21526" name="TextBox 48"/>
          <p:cNvSpPr txBox="1">
            <a:spLocks noChangeArrowheads="1"/>
          </p:cNvSpPr>
          <p:nvPr/>
        </p:nvSpPr>
        <p:spPr bwMode="auto">
          <a:xfrm rot="-5400000">
            <a:off x="197008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dirty="0">
                <a:solidFill>
                  <a:schemeClr val="bg1"/>
                </a:solidFill>
                <a:latin typeface="Arial" charset="0"/>
                <a:cs typeface="Arial" charset="0"/>
              </a:rPr>
              <a:t>Demonstration and </a:t>
            </a:r>
            <a:br>
              <a:rPr lang="en-US" altLang="en-US" sz="1400" b="1" dirty="0">
                <a:solidFill>
                  <a:schemeClr val="bg1"/>
                </a:solidFill>
                <a:latin typeface="Arial" charset="0"/>
                <a:cs typeface="Arial" charset="0"/>
              </a:rPr>
            </a:br>
            <a:r>
              <a:rPr lang="en-US" altLang="en-US" sz="1400" b="1" dirty="0">
                <a:solidFill>
                  <a:schemeClr val="bg1"/>
                </a:solidFill>
                <a:latin typeface="Arial" charset="0"/>
                <a:cs typeface="Arial" charset="0"/>
              </a:rPr>
              <a:t>Validation</a:t>
            </a:r>
          </a:p>
        </p:txBody>
      </p:sp>
      <p:sp>
        <p:nvSpPr>
          <p:cNvPr id="21527" name="TextBox 49"/>
          <p:cNvSpPr txBox="1">
            <a:spLocks noChangeArrowheads="1"/>
          </p:cNvSpPr>
          <p:nvPr/>
        </p:nvSpPr>
        <p:spPr bwMode="auto">
          <a:xfrm rot="-5400000">
            <a:off x="2905920" y="3222387"/>
            <a:ext cx="2474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Engineering and Manufacturing Development</a:t>
            </a:r>
          </a:p>
        </p:txBody>
      </p:sp>
      <p:sp>
        <p:nvSpPr>
          <p:cNvPr id="21528" name="TextBox 50"/>
          <p:cNvSpPr txBox="1">
            <a:spLocks noChangeArrowheads="1"/>
          </p:cNvSpPr>
          <p:nvPr/>
        </p:nvSpPr>
        <p:spPr bwMode="auto">
          <a:xfrm rot="-5400000">
            <a:off x="371633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Operational Systems Development</a:t>
            </a:r>
          </a:p>
        </p:txBody>
      </p:sp>
      <p:sp>
        <p:nvSpPr>
          <p:cNvPr id="21529" name="TextBox 51"/>
          <p:cNvSpPr txBox="1">
            <a:spLocks noChangeArrowheads="1"/>
          </p:cNvSpPr>
          <p:nvPr/>
        </p:nvSpPr>
        <p:spPr bwMode="auto">
          <a:xfrm rot="-5400000">
            <a:off x="4587875"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Acquisition Engineering</a:t>
            </a:r>
          </a:p>
        </p:txBody>
      </p:sp>
      <p:sp>
        <p:nvSpPr>
          <p:cNvPr id="21530" name="TextBox 52"/>
          <p:cNvSpPr txBox="1">
            <a:spLocks noChangeArrowheads="1"/>
          </p:cNvSpPr>
          <p:nvPr/>
        </p:nvSpPr>
        <p:spPr bwMode="auto">
          <a:xfrm rot="-5400000">
            <a:off x="5454650"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Manufacturing and </a:t>
            </a:r>
            <a:br>
              <a:rPr lang="en-US" altLang="en-US" sz="1400" b="1">
                <a:solidFill>
                  <a:schemeClr val="bg1"/>
                </a:solidFill>
                <a:latin typeface="Arial" charset="0"/>
                <a:cs typeface="Arial" charset="0"/>
              </a:rPr>
            </a:br>
            <a:r>
              <a:rPr lang="en-US" altLang="en-US" sz="1400" b="1">
                <a:solidFill>
                  <a:schemeClr val="bg1"/>
                </a:solidFill>
                <a:latin typeface="Arial" charset="0"/>
                <a:cs typeface="Arial" charset="0"/>
              </a:rPr>
              <a:t>In-service Engineering</a:t>
            </a:r>
          </a:p>
        </p:txBody>
      </p:sp>
      <p:sp>
        <p:nvSpPr>
          <p:cNvPr id="21531" name="TextBox 53"/>
          <p:cNvSpPr txBox="1">
            <a:spLocks noChangeArrowheads="1"/>
          </p:cNvSpPr>
          <p:nvPr/>
        </p:nvSpPr>
        <p:spPr bwMode="auto">
          <a:xfrm rot="-5400000">
            <a:off x="6299200"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Fleet Support</a:t>
            </a:r>
          </a:p>
        </p:txBody>
      </p:sp>
      <p:sp>
        <p:nvSpPr>
          <p:cNvPr id="21532" name="TextBox 54"/>
          <p:cNvSpPr txBox="1">
            <a:spLocks noChangeArrowheads="1"/>
          </p:cNvSpPr>
          <p:nvPr/>
        </p:nvSpPr>
        <p:spPr bwMode="auto">
          <a:xfrm rot="-5400000">
            <a:off x="7158038"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400" b="1">
                <a:solidFill>
                  <a:schemeClr val="bg1"/>
                </a:solidFill>
                <a:latin typeface="Arial" charset="0"/>
                <a:cs typeface="Arial" charset="0"/>
              </a:rPr>
              <a:t>Demilitarization/Disposal</a:t>
            </a:r>
          </a:p>
        </p:txBody>
      </p:sp>
      <p:sp>
        <p:nvSpPr>
          <p:cNvPr id="21533" name="Slide Number Placeholder 1"/>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fld id="{538CABF6-7BA5-4F90-82FE-C27B78D67318}" type="slidenum">
              <a:rPr lang="en-US" altLang="en-US" sz="1200">
                <a:solidFill>
                  <a:schemeClr val="bg1"/>
                </a:solidFill>
              </a:rPr>
              <a:pPr>
                <a:lnSpc>
                  <a:spcPct val="100000"/>
                </a:lnSpc>
                <a:spcBef>
                  <a:spcPct val="0"/>
                </a:spcBef>
                <a:buFontTx/>
                <a:buNone/>
              </a:pPr>
              <a:t>4</a:t>
            </a:fld>
            <a:endParaRPr lang="en-US" altLang="en-US" sz="1200">
              <a:solidFill>
                <a:schemeClr val="bg1"/>
              </a:solidFill>
            </a:endParaRPr>
          </a:p>
        </p:txBody>
      </p:sp>
    </p:spTree>
    <p:extLst>
      <p:ext uri="{BB962C8B-B14F-4D97-AF65-F5344CB8AC3E}">
        <p14:creationId xmlns:p14="http://schemas.microsoft.com/office/powerpoint/2010/main" val="1467102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Innovation? Why Now?</a:t>
            </a:r>
          </a:p>
        </p:txBody>
      </p:sp>
      <p:sp>
        <p:nvSpPr>
          <p:cNvPr id="4" name="Footer Placeholder 3"/>
          <p:cNvSpPr>
            <a:spLocks noGrp="1"/>
          </p:cNvSpPr>
          <p:nvPr>
            <p:ph type="ftr" sz="quarter" idx="10"/>
          </p:nvPr>
        </p:nvSpPr>
        <p:spPr>
          <a:xfrm>
            <a:off x="1623061" y="6424613"/>
            <a:ext cx="5223828" cy="433387"/>
          </a:xfrm>
        </p:spPr>
        <p:txBody>
          <a:bodyPr/>
          <a:lstStyle/>
          <a:p>
            <a:pPr>
              <a:defRPr/>
            </a:pPr>
            <a:r>
              <a:rPr lang="en-US" dirty="0"/>
              <a:t>Distribution A (18-177): Approved for public release; distribution unlimited.</a:t>
            </a:r>
          </a:p>
        </p:txBody>
      </p:sp>
      <p:sp>
        <p:nvSpPr>
          <p:cNvPr id="5" name="Slide Number Placeholder 4"/>
          <p:cNvSpPr>
            <a:spLocks noGrp="1"/>
          </p:cNvSpPr>
          <p:nvPr>
            <p:ph type="sldNum" sz="quarter" idx="11"/>
          </p:nvPr>
        </p:nvSpPr>
        <p:spPr/>
        <p:txBody>
          <a:bodyPr/>
          <a:lstStyle/>
          <a:p>
            <a:pPr>
              <a:defRPr/>
            </a:pPr>
            <a:fld id="{7D32BB42-2950-49CD-A3D9-E93823B21D68}" type="slidenum">
              <a:rPr lang="en-US" altLang="en-US" smtClean="0"/>
              <a:pPr>
                <a:defRPr/>
              </a:pPr>
              <a:t>5</a:t>
            </a:fld>
            <a:endParaRPr lang="en-US" altLang="en-US"/>
          </a:p>
        </p:txBody>
      </p:sp>
      <p:sp>
        <p:nvSpPr>
          <p:cNvPr id="7" name="Rectangle 6"/>
          <p:cNvSpPr/>
          <p:nvPr/>
        </p:nvSpPr>
        <p:spPr>
          <a:xfrm>
            <a:off x="567713" y="1676951"/>
            <a:ext cx="8008574" cy="1390246"/>
          </a:xfrm>
          <a:prstGeom prst="rect">
            <a:avLst/>
          </a:prstGeom>
          <a:solidFill>
            <a:srgbClr val="1822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Franklin Gothic Medium" panose="020B0603020102020204" pitchFamily="34" charset="0"/>
              </a:rPr>
              <a:t>New (</a:t>
            </a:r>
            <a:r>
              <a:rPr lang="en-US" sz="3600" i="1" dirty="0">
                <a:solidFill>
                  <a:schemeClr val="bg1"/>
                </a:solidFill>
                <a:latin typeface="Franklin Gothic Medium" panose="020B0603020102020204" pitchFamily="34" charset="0"/>
              </a:rPr>
              <a:t>but not really new</a:t>
            </a:r>
            <a:r>
              <a:rPr lang="en-US" sz="3600" dirty="0">
                <a:solidFill>
                  <a:schemeClr val="bg1"/>
                </a:solidFill>
                <a:latin typeface="Franklin Gothic Medium" panose="020B0603020102020204" pitchFamily="34" charset="0"/>
              </a:rPr>
              <a:t>) Threats</a:t>
            </a:r>
          </a:p>
        </p:txBody>
      </p:sp>
      <p:sp>
        <p:nvSpPr>
          <p:cNvPr id="9" name="Rectangle 8"/>
          <p:cNvSpPr/>
          <p:nvPr/>
        </p:nvSpPr>
        <p:spPr>
          <a:xfrm>
            <a:off x="567713" y="3834037"/>
            <a:ext cx="8008574" cy="1409991"/>
          </a:xfrm>
          <a:prstGeom prst="rect">
            <a:avLst/>
          </a:prstGeom>
          <a:solidFill>
            <a:srgbClr val="1822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Franklin Gothic Medium" panose="020B0603020102020204" pitchFamily="34" charset="0"/>
              </a:rPr>
              <a:t>Warfighting technology not developed by (or really for) the DoD</a:t>
            </a:r>
          </a:p>
        </p:txBody>
      </p:sp>
    </p:spTree>
    <p:extLst>
      <p:ext uri="{BB962C8B-B14F-4D97-AF65-F5344CB8AC3E}">
        <p14:creationId xmlns:p14="http://schemas.microsoft.com/office/powerpoint/2010/main" val="2998292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Innovation? Why Now?</a:t>
            </a:r>
          </a:p>
        </p:txBody>
      </p:sp>
      <p:sp>
        <p:nvSpPr>
          <p:cNvPr id="4" name="Footer Placeholder 3"/>
          <p:cNvSpPr>
            <a:spLocks noGrp="1"/>
          </p:cNvSpPr>
          <p:nvPr>
            <p:ph type="ftr" sz="quarter" idx="10"/>
          </p:nvPr>
        </p:nvSpPr>
        <p:spPr>
          <a:xfrm>
            <a:off x="1645920" y="6424613"/>
            <a:ext cx="5200969" cy="433387"/>
          </a:xfrm>
        </p:spPr>
        <p:txBody>
          <a:bodyPr/>
          <a:lstStyle/>
          <a:p>
            <a:pPr>
              <a:defRPr/>
            </a:pPr>
            <a:r>
              <a:rPr lang="en-US" dirty="0"/>
              <a:t>Distribution A (18-177): Approved for public release; distribution unlimited.</a:t>
            </a:r>
          </a:p>
        </p:txBody>
      </p:sp>
      <p:sp>
        <p:nvSpPr>
          <p:cNvPr id="5" name="Slide Number Placeholder 4"/>
          <p:cNvSpPr>
            <a:spLocks noGrp="1"/>
          </p:cNvSpPr>
          <p:nvPr>
            <p:ph type="sldNum" sz="quarter" idx="11"/>
          </p:nvPr>
        </p:nvSpPr>
        <p:spPr/>
        <p:txBody>
          <a:bodyPr/>
          <a:lstStyle/>
          <a:p>
            <a:pPr>
              <a:defRPr/>
            </a:pPr>
            <a:fld id="{7D32BB42-2950-49CD-A3D9-E93823B21D68}" type="slidenum">
              <a:rPr lang="en-US" altLang="en-US" smtClean="0"/>
              <a:pPr>
                <a:defRPr/>
              </a:pPr>
              <a:t>6</a:t>
            </a:fld>
            <a:endParaRPr lang="en-US" altLang="en-US"/>
          </a:p>
        </p:txBody>
      </p:sp>
      <p:sp>
        <p:nvSpPr>
          <p:cNvPr id="7" name="Rectangle 6"/>
          <p:cNvSpPr/>
          <p:nvPr/>
        </p:nvSpPr>
        <p:spPr>
          <a:xfrm>
            <a:off x="567713" y="1676951"/>
            <a:ext cx="8008574" cy="1390246"/>
          </a:xfrm>
          <a:prstGeom prst="rect">
            <a:avLst/>
          </a:prstGeom>
          <a:solidFill>
            <a:srgbClr val="1822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Franklin Gothic Medium" panose="020B0603020102020204" pitchFamily="34" charset="0"/>
              </a:rPr>
              <a:t>Educate S&amp;T workforce on actual current threat</a:t>
            </a:r>
          </a:p>
        </p:txBody>
      </p:sp>
      <p:sp>
        <p:nvSpPr>
          <p:cNvPr id="9" name="Rectangle 8"/>
          <p:cNvSpPr/>
          <p:nvPr/>
        </p:nvSpPr>
        <p:spPr>
          <a:xfrm>
            <a:off x="567713" y="3834037"/>
            <a:ext cx="8008574" cy="1409991"/>
          </a:xfrm>
          <a:prstGeom prst="rect">
            <a:avLst/>
          </a:prstGeom>
          <a:solidFill>
            <a:srgbClr val="1822C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Franklin Gothic Medium" panose="020B0603020102020204" pitchFamily="34" charset="0"/>
              </a:rPr>
              <a:t>Do better job pulling in technology </a:t>
            </a:r>
          </a:p>
        </p:txBody>
      </p:sp>
      <p:sp>
        <p:nvSpPr>
          <p:cNvPr id="2" name="Rectangle 1"/>
          <p:cNvSpPr/>
          <p:nvPr/>
        </p:nvSpPr>
        <p:spPr>
          <a:xfrm>
            <a:off x="3299904" y="854072"/>
            <a:ext cx="2279791" cy="739754"/>
          </a:xfrm>
          <a:prstGeom prst="rect">
            <a:avLst/>
          </a:prstGeom>
        </p:spPr>
        <p:txBody>
          <a:bodyPr wrap="none">
            <a:spAutoFit/>
          </a:bodyPr>
          <a:lstStyle/>
          <a:p>
            <a:pPr marL="0" indent="0" algn="ctr">
              <a:lnSpc>
                <a:spcPct val="150000"/>
              </a:lnSpc>
              <a:buNone/>
              <a:defRPr/>
            </a:pPr>
            <a:r>
              <a:rPr lang="en-US" sz="3200" b="1" dirty="0">
                <a:solidFill>
                  <a:schemeClr val="tx2">
                    <a:lumMod val="75000"/>
                  </a:schemeClr>
                </a:solidFill>
                <a:uFill>
                  <a:solidFill>
                    <a:srgbClr val="0000FF"/>
                  </a:solidFill>
                </a:uFill>
                <a:latin typeface="Arial" panose="020B0604020202020204" pitchFamily="34" charset="0"/>
                <a:cs typeface="Arial" panose="020B0604020202020204" pitchFamily="34" charset="0"/>
              </a:rPr>
              <a:t>So what …</a:t>
            </a:r>
          </a:p>
        </p:txBody>
      </p:sp>
    </p:spTree>
    <p:extLst>
      <p:ext uri="{BB962C8B-B14F-4D97-AF65-F5344CB8AC3E}">
        <p14:creationId xmlns:p14="http://schemas.microsoft.com/office/powerpoint/2010/main" val="11451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7</a:t>
            </a:fld>
            <a:endParaRPr lang="en-US" dirty="0"/>
          </a:p>
        </p:txBody>
      </p:sp>
      <p:sp>
        <p:nvSpPr>
          <p:cNvPr id="3" name="Rectangle 3"/>
          <p:cNvSpPr txBox="1">
            <a:spLocks noChangeArrowheads="1"/>
          </p:cNvSpPr>
          <p:nvPr/>
        </p:nvSpPr>
        <p:spPr>
          <a:xfrm>
            <a:off x="188008" y="1095836"/>
            <a:ext cx="8808960" cy="529641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US" u="sng" dirty="0">
                <a:solidFill>
                  <a:schemeClr val="tx2">
                    <a:lumMod val="75000"/>
                  </a:schemeClr>
                </a:solidFill>
                <a:latin typeface="Franklin Gothic Medium" panose="020B0603020102020204" pitchFamily="34" charset="0"/>
                <a:cs typeface="Arial" panose="020B0604020202020204" pitchFamily="34" charset="0"/>
              </a:rPr>
              <a:t>Pace</a:t>
            </a:r>
            <a:r>
              <a:rPr lang="en-US" dirty="0">
                <a:solidFill>
                  <a:schemeClr val="tx2">
                    <a:lumMod val="75000"/>
                  </a:schemeClr>
                </a:solidFill>
                <a:latin typeface="Franklin Gothic Medium" panose="020B0603020102020204" pitchFamily="34" charset="0"/>
                <a:cs typeface="Arial" panose="020B0604020202020204" pitchFamily="34" charset="0"/>
              </a:rPr>
              <a:t> of Innovation:</a:t>
            </a:r>
          </a:p>
          <a:p>
            <a:pPr lvl="1">
              <a:spcBef>
                <a:spcPts val="0"/>
              </a:spcBef>
              <a:buFont typeface="Arial" panose="020B0604020202020204" pitchFamily="34" charset="0"/>
              <a:buChar char="•"/>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Year-round rolling admissions’ style NISE 219</a:t>
            </a:r>
          </a:p>
          <a:p>
            <a:pPr lvl="1">
              <a:spcBef>
                <a:spcPts val="0"/>
              </a:spcBef>
              <a:buFont typeface="Arial" panose="020B0604020202020204" pitchFamily="34" charset="0"/>
              <a:buChar char="•"/>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New spaces on and off-base for collaboration</a:t>
            </a:r>
          </a:p>
          <a:p>
            <a:pPr marL="0" indent="0">
              <a:spcBef>
                <a:spcPts val="0"/>
              </a:spcBef>
              <a:buNone/>
              <a:defRPr/>
            </a:pPr>
            <a:r>
              <a:rPr lang="en-US" u="sng" dirty="0">
                <a:solidFill>
                  <a:schemeClr val="tx2">
                    <a:lumMod val="75000"/>
                  </a:schemeClr>
                </a:solidFill>
                <a:latin typeface="Franklin Gothic Medium" panose="020B0603020102020204" pitchFamily="34" charset="0"/>
                <a:cs typeface="Arial" panose="020B0604020202020204" pitchFamily="34" charset="0"/>
              </a:rPr>
              <a:t>Direction</a:t>
            </a:r>
            <a:r>
              <a:rPr lang="en-US" dirty="0">
                <a:solidFill>
                  <a:schemeClr val="tx2">
                    <a:lumMod val="75000"/>
                  </a:schemeClr>
                </a:solidFill>
                <a:latin typeface="Franklin Gothic Medium" panose="020B0603020102020204" pitchFamily="34" charset="0"/>
                <a:cs typeface="Arial" panose="020B0604020202020204" pitchFamily="34" charset="0"/>
              </a:rPr>
              <a:t> of Innovation:</a:t>
            </a:r>
          </a:p>
          <a:p>
            <a:pPr lvl="1">
              <a:spcBef>
                <a:spcPts val="0"/>
              </a:spcBef>
              <a:buFont typeface="Arial" panose="020B0604020202020204" pitchFamily="34" charset="0"/>
              <a:buChar char="•"/>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Digestible threat briefs, fighting instructions, open source maps of threats … </a:t>
            </a:r>
          </a:p>
          <a:p>
            <a:pPr lvl="1">
              <a:spcBef>
                <a:spcPts val="0"/>
              </a:spcBef>
              <a:buFont typeface="Arial" panose="020B0604020202020204" pitchFamily="34" charset="0"/>
              <a:buChar char="•"/>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Pre-populated with COTS Technology</a:t>
            </a:r>
          </a:p>
          <a:p>
            <a:pPr marL="341313" lvl="1" indent="0">
              <a:spcBef>
                <a:spcPts val="0"/>
              </a:spcBef>
              <a:buNone/>
              <a:defRPr/>
            </a:pPr>
            <a:endPar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endParaRPr>
          </a:p>
          <a:p>
            <a:pPr marL="0" lvl="1" indent="0" algn="r">
              <a:spcBef>
                <a:spcPts val="0"/>
              </a:spcBef>
              <a:buNone/>
              <a:defRPr/>
            </a:pPr>
            <a:r>
              <a:rPr lang="en-US" sz="2800" dirty="0">
                <a:solidFill>
                  <a:schemeClr val="tx2">
                    <a:lumMod val="75000"/>
                  </a:schemeClr>
                </a:solidFill>
                <a:latin typeface="Franklin Gothic Medium" panose="020B0603020102020204" pitchFamily="34" charset="0"/>
                <a:cs typeface="Arial" panose="020B0604020202020204" pitchFamily="34" charset="0"/>
              </a:rPr>
              <a:t>Command receives </a:t>
            </a:r>
            <a:r>
              <a:rPr lang="en-US" sz="2800" u="sng" dirty="0">
                <a:solidFill>
                  <a:schemeClr val="tx2">
                    <a:lumMod val="75000"/>
                  </a:schemeClr>
                </a:solidFill>
                <a:latin typeface="Franklin Gothic Medium" panose="020B0603020102020204" pitchFamily="34" charset="0"/>
                <a:cs typeface="Arial" panose="020B0604020202020204" pitchFamily="34" charset="0"/>
              </a:rPr>
              <a:t>increased</a:t>
            </a:r>
            <a:r>
              <a:rPr lang="en-US" sz="2800" dirty="0">
                <a:solidFill>
                  <a:schemeClr val="tx2">
                    <a:lumMod val="75000"/>
                  </a:schemeClr>
                </a:solidFill>
                <a:latin typeface="Franklin Gothic Medium" panose="020B0603020102020204" pitchFamily="34" charset="0"/>
                <a:cs typeface="Arial" panose="020B0604020202020204" pitchFamily="34" charset="0"/>
              </a:rPr>
              <a:t> in:</a:t>
            </a:r>
          </a:p>
          <a:p>
            <a:pPr marL="798513" lvl="1" indent="-457200" algn="r">
              <a:spcBef>
                <a:spcPts val="0"/>
              </a:spcBef>
              <a:buFont typeface="+mj-lt"/>
              <a:buAutoNum type="arabicPeriod"/>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Frequency of innovative concepts</a:t>
            </a:r>
          </a:p>
          <a:p>
            <a:pPr marL="798513" lvl="1" indent="-457200" algn="r">
              <a:spcBef>
                <a:spcPts val="0"/>
              </a:spcBef>
              <a:buFont typeface="+mj-lt"/>
              <a:buAutoNum type="arabicPeriod"/>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Number and diversity of collaborations</a:t>
            </a:r>
          </a:p>
          <a:p>
            <a:pPr marL="798513" lvl="1" indent="-457200" algn="r">
              <a:spcBef>
                <a:spcPts val="0"/>
              </a:spcBef>
              <a:buFont typeface="+mj-lt"/>
              <a:buAutoNum type="arabicPeriod"/>
              <a:defRPr/>
            </a:pPr>
            <a:r>
              <a:rPr lang="en-US" dirty="0">
                <a:solidFill>
                  <a:schemeClr val="accent1">
                    <a:lumMod val="75000"/>
                  </a:schemeClr>
                </a:solidFill>
                <a:uFill>
                  <a:solidFill>
                    <a:srgbClr val="0000FF"/>
                  </a:solidFill>
                </a:uFill>
                <a:latin typeface="Franklin Gothic Medium" panose="020B0603020102020204" pitchFamily="34" charset="0"/>
                <a:cs typeface="Arial" panose="020B0604020202020204" pitchFamily="34" charset="0"/>
              </a:rPr>
              <a:t>Retention and recruitment</a:t>
            </a:r>
          </a:p>
          <a:p>
            <a:pPr marL="0" indent="0" algn="r">
              <a:spcBef>
                <a:spcPts val="0"/>
              </a:spcBef>
              <a:buFont typeface="Arial" charset="0"/>
              <a:buNone/>
              <a:defRPr/>
            </a:pPr>
            <a:endParaRPr lang="en-US" sz="2400" dirty="0">
              <a:latin typeface="Franklin Gothic Medium" panose="020B0603020102020204" pitchFamily="34" charset="0"/>
              <a:cs typeface="Arial" panose="020B0604020202020204" pitchFamily="34" charset="0"/>
            </a:endParaRPr>
          </a:p>
        </p:txBody>
      </p:sp>
      <p:sp>
        <p:nvSpPr>
          <p:cNvPr id="6" name="Rectangle 2"/>
          <p:cNvSpPr txBox="1">
            <a:spLocks noChangeArrowheads="1"/>
          </p:cNvSpPr>
          <p:nvPr/>
        </p:nvSpPr>
        <p:spPr>
          <a:xfrm>
            <a:off x="613064" y="109229"/>
            <a:ext cx="7958847" cy="458680"/>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3600" dirty="0">
                <a:solidFill>
                  <a:schemeClr val="bg1"/>
                </a:solidFill>
                <a:latin typeface="Franklin Gothic Medium" panose="020B0603020102020204" pitchFamily="34" charset="0"/>
              </a:rPr>
              <a:t>Why Velocity Lab?</a:t>
            </a:r>
          </a:p>
        </p:txBody>
      </p:sp>
      <p:cxnSp>
        <p:nvCxnSpPr>
          <p:cNvPr id="5" name="Straight Connector 4"/>
          <p:cNvCxnSpPr/>
          <p:nvPr/>
        </p:nvCxnSpPr>
        <p:spPr>
          <a:xfrm flipV="1">
            <a:off x="20487" y="4021157"/>
            <a:ext cx="9144000" cy="110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txBox="1">
            <a:spLocks noChangeArrowheads="1"/>
          </p:cNvSpPr>
          <p:nvPr/>
        </p:nvSpPr>
        <p:spPr bwMode="auto">
          <a:xfrm>
            <a:off x="1874520" y="6297931"/>
            <a:ext cx="5314949" cy="560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lnSpc>
                <a:spcPct val="90000"/>
              </a:lnSpc>
              <a:spcBef>
                <a:spcPts val="1000"/>
              </a:spcBef>
              <a:spcAft>
                <a:spcPct val="0"/>
              </a:spcAft>
              <a:buFont typeface="Arial" charset="0"/>
              <a:buChar char="•"/>
              <a:defRPr sz="2800" b="1" kern="1200">
                <a:solidFill>
                  <a:schemeClr val="tx1"/>
                </a:solidFill>
                <a:latin typeface="Calibri" pitchFamily="34" charset="0"/>
                <a:ea typeface="+mn-ea"/>
                <a:cs typeface="+mn-cs"/>
              </a:defRPr>
            </a:lvl1pPr>
            <a:lvl2pPr marL="742950" indent="-28575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Calibri" pitchFamily="34" charset="0"/>
                <a:ea typeface="+mn-ea"/>
                <a:cs typeface="+mn-cs"/>
              </a:defRPr>
            </a:lvl3pPr>
            <a:lvl4pPr marL="1600200" indent="-22860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4pPr>
            <a:lvl5pPr marL="2057400" indent="-22860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5pPr>
            <a:lvl6pPr marL="25146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6pPr>
            <a:lvl7pPr marL="29718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7pPr>
            <a:lvl8pPr marL="34290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8pPr>
            <a:lvl9pPr marL="38862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9pPr>
          </a:lstStyle>
          <a:p>
            <a:pPr algn="ctr">
              <a:lnSpc>
                <a:spcPct val="100000"/>
              </a:lnSpc>
              <a:spcBef>
                <a:spcPct val="0"/>
              </a:spcBef>
              <a:buFontTx/>
              <a:buNone/>
            </a:pPr>
            <a:r>
              <a:rPr lang="en-US" altLang="en-US" sz="1200" b="0" dirty="0">
                <a:solidFill>
                  <a:prstClr val="white"/>
                </a:solidFill>
                <a:latin typeface="Myriad Pro" pitchFamily="34" charset="0"/>
              </a:rPr>
              <a:t>Distribution A (18-177): Approved for public release; distribution unlimited.</a:t>
            </a:r>
          </a:p>
        </p:txBody>
      </p:sp>
    </p:spTree>
    <p:extLst>
      <p:ext uri="{BB962C8B-B14F-4D97-AF65-F5344CB8AC3E}">
        <p14:creationId xmlns:p14="http://schemas.microsoft.com/office/powerpoint/2010/main" val="657145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of the 30+ Projects</a:t>
            </a:r>
          </a:p>
        </p:txBody>
      </p:sp>
      <p:sp>
        <p:nvSpPr>
          <p:cNvPr id="2" name="Slide Number Placeholder 1"/>
          <p:cNvSpPr>
            <a:spLocks noGrp="1"/>
          </p:cNvSpPr>
          <p:nvPr>
            <p:ph type="sldNum" sz="quarter" idx="4294967295"/>
          </p:nvPr>
        </p:nvSpPr>
        <p:spPr>
          <a:xfrm>
            <a:off x="7010400" y="6583363"/>
            <a:ext cx="2133600" cy="138112"/>
          </a:xfrm>
        </p:spPr>
        <p:txBody>
          <a:bodyPr/>
          <a:lstStyle/>
          <a:p>
            <a:pPr>
              <a:defRPr/>
            </a:pPr>
            <a:fld id="{1AD3B4F1-F0D2-4323-88C6-3C856595E168}" type="slidenum">
              <a:rPr lang="en-US" smtClean="0"/>
              <a:pPr>
                <a:defRPr/>
              </a:pPr>
              <a:t>8</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368" y="2781172"/>
            <a:ext cx="3605490" cy="1913683"/>
          </a:xfrm>
          <a:prstGeom prst="rect">
            <a:avLst/>
          </a:prstGeom>
          <a:ln>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7502" y="1183916"/>
            <a:ext cx="3203028" cy="1153458"/>
          </a:xfrm>
          <a:prstGeom prst="rect">
            <a:avLst/>
          </a:prstGeom>
          <a:ln>
            <a:solidFill>
              <a:schemeClr val="tx1"/>
            </a:solidFill>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8181" y="2781172"/>
            <a:ext cx="3847594" cy="1512935"/>
          </a:xfrm>
          <a:prstGeom prst="rect">
            <a:avLst/>
          </a:prstGeom>
          <a:ln>
            <a:solidFill>
              <a:schemeClr val="tx1"/>
            </a:solidFill>
          </a:ln>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650" y="4816056"/>
            <a:ext cx="3505154" cy="1545185"/>
          </a:xfrm>
          <a:prstGeom prst="rect">
            <a:avLst/>
          </a:prstGeom>
          <a:ln>
            <a:solidFill>
              <a:schemeClr val="tx1"/>
            </a:solidFill>
          </a:ln>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9490" y="4694855"/>
            <a:ext cx="2719052" cy="1585097"/>
          </a:xfrm>
          <a:prstGeom prst="rect">
            <a:avLst/>
          </a:prstGeom>
          <a:ln>
            <a:solidFill>
              <a:schemeClr val="tx1"/>
            </a:solidFill>
          </a:ln>
        </p:spPr>
      </p:pic>
      <p:sp>
        <p:nvSpPr>
          <p:cNvPr id="10" name="Footer Placeholder 3"/>
          <p:cNvSpPr>
            <a:spLocks noGrp="1" noChangeArrowheads="1"/>
          </p:cNvSpPr>
          <p:nvPr>
            <p:ph type="ftr" sz="quarter" idx="10"/>
          </p:nvPr>
        </p:nvSpPr>
        <p:spPr bwMode="auto">
          <a:xfrm>
            <a:off x="1668781" y="6424613"/>
            <a:ext cx="5178108" cy="43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yriad Pro" pitchFamily="34" charset="0"/>
                <a:ea typeface="+mn-ea"/>
                <a:cs typeface="+mn-cs"/>
              </a:rPr>
              <a:t>Distribution A (18-177): Approved for public release; distribution unlimited.</a:t>
            </a:r>
          </a:p>
        </p:txBody>
      </p:sp>
      <p:pic>
        <p:nvPicPr>
          <p:cNvPr id="1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650" y="966306"/>
            <a:ext cx="2977528" cy="1693665"/>
          </a:xfrm>
          <a:prstGeom prst="rect">
            <a:avLst/>
          </a:prstGeom>
          <a:ln>
            <a:solidFill>
              <a:schemeClr val="tx1"/>
            </a:solidFill>
          </a:ln>
        </p:spPr>
      </p:pic>
    </p:spTree>
    <p:extLst>
      <p:ext uri="{BB962C8B-B14F-4D97-AF65-F5344CB8AC3E}">
        <p14:creationId xmlns:p14="http://schemas.microsoft.com/office/powerpoint/2010/main" val="2263311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39131"/>
            <a:ext cx="3360145" cy="2514419"/>
          </a:xfrm>
          <a:prstGeom prst="rect">
            <a:avLst/>
          </a:prstGeom>
          <a:noFill/>
          <a:ln>
            <a:noFill/>
          </a:ln>
          <a:effectLst>
            <a:outerShdw blurRad="63500" sx="102000" sy="102000" algn="ctr" rotWithShape="0">
              <a:srgbClr val="4778BF">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1773" y="921846"/>
            <a:ext cx="2858161" cy="2000413"/>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pic>
        <p:nvPicPr>
          <p:cNvPr id="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468"/>
          <a:stretch/>
        </p:blipFill>
        <p:spPr bwMode="auto">
          <a:xfrm>
            <a:off x="3738542" y="971231"/>
            <a:ext cx="2373128" cy="1373581"/>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9</a:t>
            </a:fld>
            <a:endParaRPr lang="en-US" dirty="0"/>
          </a:p>
        </p:txBody>
      </p:sp>
      <p:sp>
        <p:nvSpPr>
          <p:cNvPr id="9" name="Rectangle 8"/>
          <p:cNvSpPr/>
          <p:nvPr/>
        </p:nvSpPr>
        <p:spPr>
          <a:xfrm>
            <a:off x="724128" y="116002"/>
            <a:ext cx="7691214" cy="523220"/>
          </a:xfrm>
          <a:prstGeom prst="rect">
            <a:avLst/>
          </a:prstGeom>
        </p:spPr>
        <p:txBody>
          <a:bodyPr wrap="square">
            <a:spAutoFit/>
          </a:bodyPr>
          <a:lstStyle/>
          <a:p>
            <a:pPr algn="ctr" eaLnBrk="0" hangingPunct="0"/>
            <a:r>
              <a:rPr lang="en-US" sz="2800" b="1" dirty="0">
                <a:solidFill>
                  <a:schemeClr val="bg1"/>
                </a:solidFill>
                <a:latin typeface="Franklin Gothic Medium" panose="020B0603020102020204" pitchFamily="34" charset="0"/>
                <a:ea typeface="+mj-ea"/>
                <a:cs typeface="+mj-cs"/>
              </a:rPr>
              <a:t>Engaging Internal/External Communities</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6419" y="2383507"/>
            <a:ext cx="4339973" cy="2892592"/>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pic>
        <p:nvPicPr>
          <p:cNvPr id="7"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713819" y="4447913"/>
            <a:ext cx="3416115" cy="2093433"/>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a:extLst>
            <a:ext uri="{909E8E84-426E-40DD-AFC4-6F175D3DCCD1}">
              <a14:hiddenFill xmlns:a14="http://schemas.microsoft.com/office/drawing/2010/main">
                <a:solidFill>
                  <a:schemeClr val="accent1"/>
                </a:solidFill>
              </a14:hiddenFill>
            </a:ext>
          </a:extLst>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436" y="4074559"/>
            <a:ext cx="3701106" cy="2466787"/>
          </a:xfrm>
          <a:prstGeom prst="rect">
            <a:avLst/>
          </a:prstGeom>
          <a:noFill/>
          <a:ln w="25400">
            <a:solidFill>
              <a:schemeClr val="tx1">
                <a:lumMod val="65000"/>
                <a:lumOff val="35000"/>
              </a:schemeClr>
            </a:solidFill>
            <a:miter lim="800000"/>
            <a:headEnd/>
            <a:tailEnd/>
          </a:ln>
          <a:effectLst>
            <a:outerShdw blurRad="63500" sx="102000" sy="102000" algn="ctr" rotWithShape="0">
              <a:srgbClr val="4778BF">
                <a:alpha val="40000"/>
              </a:srgbClr>
            </a:outerShdw>
          </a:effectLst>
        </p:spPr>
      </p:pic>
      <p:sp>
        <p:nvSpPr>
          <p:cNvPr id="13" name="Footer Placeholder 3"/>
          <p:cNvSpPr txBox="1">
            <a:spLocks noChangeArrowheads="1"/>
          </p:cNvSpPr>
          <p:nvPr/>
        </p:nvSpPr>
        <p:spPr bwMode="auto">
          <a:xfrm>
            <a:off x="982980" y="6424613"/>
            <a:ext cx="5863909" cy="542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lnSpc>
                <a:spcPct val="90000"/>
              </a:lnSpc>
              <a:spcBef>
                <a:spcPts val="1000"/>
              </a:spcBef>
              <a:spcAft>
                <a:spcPct val="0"/>
              </a:spcAft>
              <a:buFont typeface="Arial" charset="0"/>
              <a:buChar char="•"/>
              <a:defRPr sz="2800" b="1" kern="1200">
                <a:solidFill>
                  <a:schemeClr val="tx1"/>
                </a:solidFill>
                <a:latin typeface="Calibri" pitchFamily="34" charset="0"/>
                <a:ea typeface="+mn-ea"/>
                <a:cs typeface="+mn-cs"/>
              </a:defRPr>
            </a:lvl1pPr>
            <a:lvl2pPr marL="742950" indent="-28575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Calibri" pitchFamily="34" charset="0"/>
                <a:ea typeface="+mn-ea"/>
                <a:cs typeface="+mn-cs"/>
              </a:defRPr>
            </a:lvl3pPr>
            <a:lvl4pPr marL="1600200" indent="-22860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4pPr>
            <a:lvl5pPr marL="2057400" indent="-228600" algn="l" rtl="0" eaLnBrk="0" fontAlgn="base"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5pPr>
            <a:lvl6pPr marL="25146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6pPr>
            <a:lvl7pPr marL="29718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7pPr>
            <a:lvl8pPr marL="34290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8pPr>
            <a:lvl9pPr marL="3886200" indent="-228600" algn="l" defTabSz="457200" rtl="0" eaLnBrk="0" fontAlgn="base" latinLnBrk="0" hangingPunct="0">
              <a:lnSpc>
                <a:spcPct val="90000"/>
              </a:lnSpc>
              <a:spcBef>
                <a:spcPts val="500"/>
              </a:spcBef>
              <a:spcAft>
                <a:spcPct val="0"/>
              </a:spcAft>
              <a:buFont typeface="Arial" charset="0"/>
              <a:buChar char="•"/>
              <a:defRPr sz="2400" kern="1200">
                <a:solidFill>
                  <a:schemeClr val="tx1"/>
                </a:solidFill>
                <a:latin typeface="Calibri" pitchFamily="34" charset="0"/>
                <a:ea typeface="+mn-ea"/>
                <a:cs typeface="+mn-cs"/>
              </a:defRPr>
            </a:lvl9pPr>
          </a:lstStyle>
          <a:p>
            <a:pPr algn="ctr">
              <a:lnSpc>
                <a:spcPct val="100000"/>
              </a:lnSpc>
              <a:spcBef>
                <a:spcPct val="0"/>
              </a:spcBef>
              <a:buFontTx/>
              <a:buNone/>
            </a:pPr>
            <a:r>
              <a:rPr lang="en-US" altLang="en-US" sz="1200" b="0" dirty="0">
                <a:solidFill>
                  <a:prstClr val="white"/>
                </a:solidFill>
                <a:latin typeface="Myriad Pro" pitchFamily="34" charset="0"/>
              </a:rPr>
              <a:t>Distribution A </a:t>
            </a:r>
            <a:r>
              <a:rPr lang="en-US" altLang="en-US" sz="1200" b="0" dirty="0">
                <a:solidFill>
                  <a:schemeClr val="bg1"/>
                </a:solidFill>
                <a:latin typeface="Myriad Pro" pitchFamily="34" charset="0"/>
              </a:rPr>
              <a:t>(18-177): </a:t>
            </a:r>
            <a:r>
              <a:rPr lang="en-US" altLang="en-US" sz="1200" b="0" dirty="0">
                <a:solidFill>
                  <a:prstClr val="white"/>
                </a:solidFill>
                <a:latin typeface="Myriad Pro" pitchFamily="34" charset="0"/>
              </a:rPr>
              <a:t> Approved for public release; distribution unlimited.</a:t>
            </a:r>
          </a:p>
        </p:txBody>
      </p:sp>
    </p:spTree>
    <p:extLst>
      <p:ext uri="{BB962C8B-B14F-4D97-AF65-F5344CB8AC3E}">
        <p14:creationId xmlns:p14="http://schemas.microsoft.com/office/powerpoint/2010/main" val="1778146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IHEODTD_PPT_Theme">
  <a:themeElements>
    <a:clrScheme name="Custom 1">
      <a:dk1>
        <a:sysClr val="windowText" lastClr="000000"/>
      </a:dk1>
      <a:lt1>
        <a:sysClr val="window" lastClr="FFFFFF"/>
      </a:lt1>
      <a:dk2>
        <a:srgbClr val="44546A"/>
      </a:dk2>
      <a:lt2>
        <a:srgbClr val="E7E6E6"/>
      </a:lt2>
      <a:accent1>
        <a:srgbClr val="8097CC"/>
      </a:accent1>
      <a:accent2>
        <a:srgbClr val="B7DBF3"/>
      </a:accent2>
      <a:accent3>
        <a:srgbClr val="3853A2"/>
      </a:accent3>
      <a:accent4>
        <a:srgbClr val="C6AB5B"/>
      </a:accent4>
      <a:accent5>
        <a:srgbClr val="FFFFFF"/>
      </a:accent5>
      <a:accent6>
        <a:srgbClr val="0000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EODTD_PPT_Theme" id="{D031C39A-D8B8-4655-932B-F554B4CA43F4}" vid="{3FD04A08-033E-49FB-B253-693051041F04}"/>
    </a:ext>
  </a:extLst>
</a:theme>
</file>

<file path=ppt/theme/theme2.xml><?xml version="1.0" encoding="utf-8"?>
<a:theme xmlns:a="http://schemas.openxmlformats.org/drawingml/2006/main" name="1_IHEODTD_PPT_Theme">
  <a:themeElements>
    <a:clrScheme name="Custom 1">
      <a:dk1>
        <a:sysClr val="windowText" lastClr="000000"/>
      </a:dk1>
      <a:lt1>
        <a:sysClr val="window" lastClr="FFFFFF"/>
      </a:lt1>
      <a:dk2>
        <a:srgbClr val="44546A"/>
      </a:dk2>
      <a:lt2>
        <a:srgbClr val="E7E6E6"/>
      </a:lt2>
      <a:accent1>
        <a:srgbClr val="8097CC"/>
      </a:accent1>
      <a:accent2>
        <a:srgbClr val="B7DBF3"/>
      </a:accent2>
      <a:accent3>
        <a:srgbClr val="3853A2"/>
      </a:accent3>
      <a:accent4>
        <a:srgbClr val="C6AB5B"/>
      </a:accent4>
      <a:accent5>
        <a:srgbClr val="FFFFFF"/>
      </a:accent5>
      <a:accent6>
        <a:srgbClr val="0000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EODTD_PPT_Theme" id="{D031C39A-D8B8-4655-932B-F554B4CA43F4}" vid="{3FD04A08-033E-49FB-B253-693051041F0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470606CAE6DE4892A1660E2917802D" ma:contentTypeVersion="2" ma:contentTypeDescription="Create a new document." ma:contentTypeScope="" ma:versionID="89e5cf8711422a9e52198d1ba2cba394">
  <xsd:schema xmlns:xsd="http://www.w3.org/2001/XMLSchema" xmlns:xs="http://www.w3.org/2001/XMLSchema" xmlns:p="http://schemas.microsoft.com/office/2006/metadata/properties" xmlns:ns2="4b6c594b-6cd1-4f2b-82dc-2621862ede24" targetNamespace="http://schemas.microsoft.com/office/2006/metadata/properties" ma:root="true" ma:fieldsID="e9de978f12ee4bbac03c31e24f1fbf16" ns2:_="">
    <xsd:import namespace="4b6c594b-6cd1-4f2b-82dc-2621862ede24"/>
    <xsd:element name="properties">
      <xsd:complexType>
        <xsd:sequence>
          <xsd:element name="documentManagement">
            <xsd:complexType>
              <xsd:all>
                <xsd:element ref="ns2:Category" minOccurs="0"/>
                <xsd:element ref="ns2:Arch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c594b-6cd1-4f2b-82dc-2621862ede24" elementFormDefault="qualified">
    <xsd:import namespace="http://schemas.microsoft.com/office/2006/documentManagement/types"/>
    <xsd:import namespace="http://schemas.microsoft.com/office/infopath/2007/PartnerControls"/>
    <xsd:element name="Category" ma:index="8" nillable="true" ma:displayName="Category" ma:description="Project Management &#10;Project Reviews" ma:format="Dropdown" ma:internalName="Category">
      <xsd:simpleType>
        <xsd:restriction base="dms:Choice">
          <xsd:enumeration value="Project Management"/>
          <xsd:enumeration value="Project Reviews"/>
        </xsd:restriction>
      </xsd:simpleType>
    </xsd:element>
    <xsd:element name="Archive" ma:index="9" nillable="true" ma:displayName="Archive" ma:format="DateOnly" ma:internalName="Archiv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4b6c594b-6cd1-4f2b-82dc-2621862ede24">Project Reviews</Category>
    <Archive xmlns="4b6c594b-6cd1-4f2b-82dc-2621862ede24" xsi:nil="true"/>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3C8D5-7580-42F7-9A10-05F667E23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c594b-6cd1-4f2b-82dc-2621862ede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1DAEE4-8ADF-47B4-AFF5-2D5587C5A8A7}">
  <ds:schemaRefs>
    <ds:schemaRef ds:uri="4b6c594b-6cd1-4f2b-82dc-2621862ede2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024978D-5268-43DA-A3F8-E1449668518A}">
  <ds:schemaRefs>
    <ds:schemaRef ds:uri="http://schemas.microsoft.com/office/2006/metadata/longProperties"/>
  </ds:schemaRefs>
</ds:datastoreItem>
</file>

<file path=customXml/itemProps4.xml><?xml version="1.0" encoding="utf-8"?>
<ds:datastoreItem xmlns:ds="http://schemas.openxmlformats.org/officeDocument/2006/customXml" ds:itemID="{CF5D29A2-7275-466D-BFFE-A8F523A6E5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NSWCIHEODTD_Command_Brief</Template>
  <TotalTime>12211</TotalTime>
  <Words>595</Words>
  <Application>Microsoft Office PowerPoint</Application>
  <PresentationFormat>On-screen Show (4:3)</PresentationFormat>
  <Paragraphs>119</Paragraphs>
  <Slides>14</Slides>
  <Notes>9</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Calibri Light</vt:lpstr>
      <vt:lpstr>Franklin Gothic Demi Cond</vt:lpstr>
      <vt:lpstr>Franklin Gothic Medium</vt:lpstr>
      <vt:lpstr>Impact</vt:lpstr>
      <vt:lpstr>Myriad Pro</vt:lpstr>
      <vt:lpstr>Times</vt:lpstr>
      <vt:lpstr>IHEODTD_PPT_Theme</vt:lpstr>
      <vt:lpstr>1_IHEODTD_PPT_Theme</vt:lpstr>
      <vt:lpstr>1_Office Theme</vt:lpstr>
      <vt:lpstr>PowerPoint Presentation</vt:lpstr>
      <vt:lpstr>Velocity Lab</vt:lpstr>
      <vt:lpstr>MISSION</vt:lpstr>
      <vt:lpstr>MOLECULE-TO-MISSION</vt:lpstr>
      <vt:lpstr>Why Innovation? Why Now?</vt:lpstr>
      <vt:lpstr>Why Innovation? Why Now?</vt:lpstr>
      <vt:lpstr>PowerPoint Presentation</vt:lpstr>
      <vt:lpstr>Some of the 30+ Projects</vt:lpstr>
      <vt:lpstr>PowerPoint Presentation</vt:lpstr>
      <vt:lpstr>Infrastructure</vt:lpstr>
      <vt:lpstr>Infrastructure</vt:lpstr>
      <vt:lpstr>Soft-Opening</vt:lpstr>
      <vt:lpstr>What will make this faster?</vt:lpstr>
      <vt:lpstr>QUESTIONS?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 Title</dc:title>
  <dc:creator>susan.tanner</dc:creator>
  <cp:lastModifiedBy>Tradeshow</cp:lastModifiedBy>
  <cp:revision>232</cp:revision>
  <dcterms:created xsi:type="dcterms:W3CDTF">2009-12-10T14:32:13Z</dcterms:created>
  <dcterms:modified xsi:type="dcterms:W3CDTF">2018-07-25T21:30:03Z</dcterms:modified>
</cp:coreProperties>
</file>