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6218" r:id="rId2"/>
  </p:sldMasterIdLst>
  <p:notesMasterIdLst>
    <p:notesMasterId r:id="rId18"/>
  </p:notesMasterIdLst>
  <p:handoutMasterIdLst>
    <p:handoutMasterId r:id="rId19"/>
  </p:handoutMasterIdLst>
  <p:sldIdLst>
    <p:sldId id="795" r:id="rId3"/>
    <p:sldId id="830" r:id="rId4"/>
    <p:sldId id="834" r:id="rId5"/>
    <p:sldId id="831" r:id="rId6"/>
    <p:sldId id="836" r:id="rId7"/>
    <p:sldId id="837" r:id="rId8"/>
    <p:sldId id="844" r:id="rId9"/>
    <p:sldId id="845" r:id="rId10"/>
    <p:sldId id="828" r:id="rId11"/>
    <p:sldId id="838" r:id="rId12"/>
    <p:sldId id="839" r:id="rId13"/>
    <p:sldId id="840" r:id="rId14"/>
    <p:sldId id="841" r:id="rId15"/>
    <p:sldId id="842" r:id="rId16"/>
    <p:sldId id="843"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E3FF"/>
    <a:srgbClr val="007635"/>
    <a:srgbClr val="EFEC80"/>
    <a:srgbClr val="A3CF9D"/>
    <a:srgbClr val="9A0000"/>
    <a:srgbClr val="967200"/>
    <a:srgbClr val="A27B00"/>
    <a:srgbClr val="A20000"/>
    <a:srgbClr val="007033"/>
    <a:srgbClr val="C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68" autoAdjust="0"/>
    <p:restoredTop sz="62424" autoAdjust="0"/>
  </p:normalViewPr>
  <p:slideViewPr>
    <p:cSldViewPr>
      <p:cViewPr varScale="1">
        <p:scale>
          <a:sx n="72" d="100"/>
          <a:sy n="72" d="100"/>
        </p:scale>
        <p:origin x="3132"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p:cViewPr>
        <p:scale>
          <a:sx n="100" d="100"/>
          <a:sy n="100" d="100"/>
        </p:scale>
        <p:origin x="3552" y="-2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45546-62F1-4DD0-B352-15A7452BEC15}" type="doc">
      <dgm:prSet loTypeId="urn:microsoft.com/office/officeart/2005/8/layout/cycle1" loCatId="cycle" qsTypeId="urn:microsoft.com/office/officeart/2005/8/quickstyle/simple1" qsCatId="simple" csTypeId="urn:microsoft.com/office/officeart/2005/8/colors/accent0_2" csCatId="mainScheme" phldr="1"/>
      <dgm:spPr/>
      <dgm:t>
        <a:bodyPr/>
        <a:lstStyle/>
        <a:p>
          <a:endParaRPr lang="en-US"/>
        </a:p>
      </dgm:t>
    </dgm:pt>
    <dgm:pt modelId="{F30BF7B1-9545-4C4F-AEA6-F406FDD8C766}">
      <dgm:prSet phldrT="[Text]" custT="1"/>
      <dgm:spPr/>
      <dgm:t>
        <a:bodyPr/>
        <a:lstStyle/>
        <a:p>
          <a:r>
            <a:rPr lang="en-US" sz="1600" dirty="0" smtClean="0">
              <a:latin typeface="Exposition" panose="02000603000000000000" pitchFamily="2" charset="0"/>
            </a:rPr>
            <a:t>Build</a:t>
          </a:r>
          <a:endParaRPr lang="en-US" sz="1600" dirty="0">
            <a:latin typeface="Exposition" panose="02000603000000000000" pitchFamily="2" charset="0"/>
          </a:endParaRPr>
        </a:p>
      </dgm:t>
    </dgm:pt>
    <dgm:pt modelId="{B72217B3-B65B-4D5E-95F7-381D24EBCB44}" type="parTrans" cxnId="{1A5A3CB1-EDB4-4E2F-BE39-4EA05AA543BC}">
      <dgm:prSet/>
      <dgm:spPr/>
      <dgm:t>
        <a:bodyPr/>
        <a:lstStyle/>
        <a:p>
          <a:endParaRPr lang="en-US" sz="1600">
            <a:latin typeface="Exposition" panose="02000603000000000000" pitchFamily="2" charset="0"/>
          </a:endParaRPr>
        </a:p>
      </dgm:t>
    </dgm:pt>
    <dgm:pt modelId="{1B275888-9611-412A-971E-D792BC032A3E}" type="sibTrans" cxnId="{1A5A3CB1-EDB4-4E2F-BE39-4EA05AA543BC}">
      <dgm:prSet/>
      <dgm:spPr/>
      <dgm:t>
        <a:bodyPr/>
        <a:lstStyle/>
        <a:p>
          <a:endParaRPr lang="en-US" sz="1600">
            <a:latin typeface="Exposition" panose="02000603000000000000" pitchFamily="2" charset="0"/>
          </a:endParaRPr>
        </a:p>
      </dgm:t>
    </dgm:pt>
    <dgm:pt modelId="{21FB634C-CB5C-4954-AAD7-7E5F3E2D90D0}">
      <dgm:prSet phldrT="[Text]" custT="1"/>
      <dgm:spPr/>
      <dgm:t>
        <a:bodyPr/>
        <a:lstStyle/>
        <a:p>
          <a:r>
            <a:rPr lang="en-US" sz="1600" dirty="0" smtClean="0">
              <a:latin typeface="Exposition" panose="02000603000000000000" pitchFamily="2" charset="0"/>
            </a:rPr>
            <a:t>Measure</a:t>
          </a:r>
          <a:endParaRPr lang="en-US" sz="1600" dirty="0">
            <a:latin typeface="Exposition" panose="02000603000000000000" pitchFamily="2" charset="0"/>
          </a:endParaRPr>
        </a:p>
      </dgm:t>
    </dgm:pt>
    <dgm:pt modelId="{434D6142-C4E2-43B5-A779-DF3DDCB0E2E8}" type="parTrans" cxnId="{2529ED14-B9AA-4F88-AFE9-6BD6F3304382}">
      <dgm:prSet/>
      <dgm:spPr/>
      <dgm:t>
        <a:bodyPr/>
        <a:lstStyle/>
        <a:p>
          <a:endParaRPr lang="en-US" sz="1600">
            <a:latin typeface="Exposition" panose="02000603000000000000" pitchFamily="2" charset="0"/>
          </a:endParaRPr>
        </a:p>
      </dgm:t>
    </dgm:pt>
    <dgm:pt modelId="{D6904DFA-24AF-4E35-B2AA-9807052ACED2}" type="sibTrans" cxnId="{2529ED14-B9AA-4F88-AFE9-6BD6F3304382}">
      <dgm:prSet/>
      <dgm:spPr/>
      <dgm:t>
        <a:bodyPr/>
        <a:lstStyle/>
        <a:p>
          <a:endParaRPr lang="en-US" sz="1600">
            <a:latin typeface="Exposition" panose="02000603000000000000" pitchFamily="2" charset="0"/>
          </a:endParaRPr>
        </a:p>
      </dgm:t>
    </dgm:pt>
    <dgm:pt modelId="{6907A010-DD5C-479E-94AF-84C633759D77}">
      <dgm:prSet phldrT="[Text]" custT="1"/>
      <dgm:spPr/>
      <dgm:t>
        <a:bodyPr/>
        <a:lstStyle/>
        <a:p>
          <a:r>
            <a:rPr lang="en-US" sz="1600" dirty="0" smtClean="0">
              <a:latin typeface="Exposition" panose="02000603000000000000" pitchFamily="2" charset="0"/>
            </a:rPr>
            <a:t>Learn</a:t>
          </a:r>
          <a:endParaRPr lang="en-US" sz="1600" dirty="0">
            <a:latin typeface="Exposition" panose="02000603000000000000" pitchFamily="2" charset="0"/>
          </a:endParaRPr>
        </a:p>
      </dgm:t>
    </dgm:pt>
    <dgm:pt modelId="{ACEB346A-CA77-47C6-ABAE-A62C11BA55AA}" type="parTrans" cxnId="{145B2FDB-328C-41A6-9541-AE452AB77209}">
      <dgm:prSet/>
      <dgm:spPr/>
      <dgm:t>
        <a:bodyPr/>
        <a:lstStyle/>
        <a:p>
          <a:endParaRPr lang="en-US" sz="1600">
            <a:latin typeface="Exposition" panose="02000603000000000000" pitchFamily="2" charset="0"/>
          </a:endParaRPr>
        </a:p>
      </dgm:t>
    </dgm:pt>
    <dgm:pt modelId="{92793491-3E0F-4E02-8587-D58D9C197D2F}" type="sibTrans" cxnId="{145B2FDB-328C-41A6-9541-AE452AB77209}">
      <dgm:prSet/>
      <dgm:spPr/>
      <dgm:t>
        <a:bodyPr/>
        <a:lstStyle/>
        <a:p>
          <a:endParaRPr lang="en-US" sz="1600">
            <a:latin typeface="Exposition" panose="02000603000000000000" pitchFamily="2" charset="0"/>
          </a:endParaRPr>
        </a:p>
      </dgm:t>
    </dgm:pt>
    <dgm:pt modelId="{D39240DB-DE10-4875-BEC3-D30CF8236555}" type="pres">
      <dgm:prSet presAssocID="{CCC45546-62F1-4DD0-B352-15A7452BEC15}" presName="cycle" presStyleCnt="0">
        <dgm:presLayoutVars>
          <dgm:dir/>
          <dgm:resizeHandles val="exact"/>
        </dgm:presLayoutVars>
      </dgm:prSet>
      <dgm:spPr/>
      <dgm:t>
        <a:bodyPr/>
        <a:lstStyle/>
        <a:p>
          <a:endParaRPr lang="en-US"/>
        </a:p>
      </dgm:t>
    </dgm:pt>
    <dgm:pt modelId="{9935CB63-C985-4AD5-A291-EE26F5A2E3E5}" type="pres">
      <dgm:prSet presAssocID="{F30BF7B1-9545-4C4F-AEA6-F406FDD8C766}" presName="dummy" presStyleCnt="0"/>
      <dgm:spPr/>
    </dgm:pt>
    <dgm:pt modelId="{07901A41-D664-4B18-81FC-0256A47204E1}" type="pres">
      <dgm:prSet presAssocID="{F30BF7B1-9545-4C4F-AEA6-F406FDD8C766}" presName="node" presStyleLbl="revTx" presStyleIdx="0" presStyleCnt="3">
        <dgm:presLayoutVars>
          <dgm:bulletEnabled val="1"/>
        </dgm:presLayoutVars>
      </dgm:prSet>
      <dgm:spPr/>
      <dgm:t>
        <a:bodyPr/>
        <a:lstStyle/>
        <a:p>
          <a:endParaRPr lang="en-US"/>
        </a:p>
      </dgm:t>
    </dgm:pt>
    <dgm:pt modelId="{A9F7AB36-36A4-4551-B9A1-B97408B955B6}" type="pres">
      <dgm:prSet presAssocID="{1B275888-9611-412A-971E-D792BC032A3E}" presName="sibTrans" presStyleLbl="node1" presStyleIdx="0" presStyleCnt="3"/>
      <dgm:spPr/>
      <dgm:t>
        <a:bodyPr/>
        <a:lstStyle/>
        <a:p>
          <a:endParaRPr lang="en-US"/>
        </a:p>
      </dgm:t>
    </dgm:pt>
    <dgm:pt modelId="{F929377D-CF1A-43D5-925A-8D86B07FB1A2}" type="pres">
      <dgm:prSet presAssocID="{21FB634C-CB5C-4954-AAD7-7E5F3E2D90D0}" presName="dummy" presStyleCnt="0"/>
      <dgm:spPr/>
    </dgm:pt>
    <dgm:pt modelId="{6A93D6F1-15F3-4D97-B019-8437D9E11383}" type="pres">
      <dgm:prSet presAssocID="{21FB634C-CB5C-4954-AAD7-7E5F3E2D90D0}" presName="node" presStyleLbl="revTx" presStyleIdx="1" presStyleCnt="3">
        <dgm:presLayoutVars>
          <dgm:bulletEnabled val="1"/>
        </dgm:presLayoutVars>
      </dgm:prSet>
      <dgm:spPr/>
      <dgm:t>
        <a:bodyPr/>
        <a:lstStyle/>
        <a:p>
          <a:endParaRPr lang="en-US"/>
        </a:p>
      </dgm:t>
    </dgm:pt>
    <dgm:pt modelId="{154BC96E-50E6-4648-B2C0-F9D2D0C58FC3}" type="pres">
      <dgm:prSet presAssocID="{D6904DFA-24AF-4E35-B2AA-9807052ACED2}" presName="sibTrans" presStyleLbl="node1" presStyleIdx="1" presStyleCnt="3"/>
      <dgm:spPr/>
      <dgm:t>
        <a:bodyPr/>
        <a:lstStyle/>
        <a:p>
          <a:endParaRPr lang="en-US"/>
        </a:p>
      </dgm:t>
    </dgm:pt>
    <dgm:pt modelId="{327B960B-5CE3-4596-8D97-7EA30162726C}" type="pres">
      <dgm:prSet presAssocID="{6907A010-DD5C-479E-94AF-84C633759D77}" presName="dummy" presStyleCnt="0"/>
      <dgm:spPr/>
    </dgm:pt>
    <dgm:pt modelId="{444C3D7B-58C7-4E44-9F13-F2EC892B01A3}" type="pres">
      <dgm:prSet presAssocID="{6907A010-DD5C-479E-94AF-84C633759D77}" presName="node" presStyleLbl="revTx" presStyleIdx="2" presStyleCnt="3">
        <dgm:presLayoutVars>
          <dgm:bulletEnabled val="1"/>
        </dgm:presLayoutVars>
      </dgm:prSet>
      <dgm:spPr/>
      <dgm:t>
        <a:bodyPr/>
        <a:lstStyle/>
        <a:p>
          <a:endParaRPr lang="en-US"/>
        </a:p>
      </dgm:t>
    </dgm:pt>
    <dgm:pt modelId="{792C72A3-93E2-49FB-BA3E-45776870C326}" type="pres">
      <dgm:prSet presAssocID="{92793491-3E0F-4E02-8587-D58D9C197D2F}" presName="sibTrans" presStyleLbl="node1" presStyleIdx="2" presStyleCnt="3"/>
      <dgm:spPr/>
      <dgm:t>
        <a:bodyPr/>
        <a:lstStyle/>
        <a:p>
          <a:endParaRPr lang="en-US"/>
        </a:p>
      </dgm:t>
    </dgm:pt>
  </dgm:ptLst>
  <dgm:cxnLst>
    <dgm:cxn modelId="{4D2699DE-3DD1-4159-ADC6-D6D5675643DA}" type="presOf" srcId="{CCC45546-62F1-4DD0-B352-15A7452BEC15}" destId="{D39240DB-DE10-4875-BEC3-D30CF8236555}" srcOrd="0" destOrd="0" presId="urn:microsoft.com/office/officeart/2005/8/layout/cycle1"/>
    <dgm:cxn modelId="{F5D41E19-3E1B-446E-88FE-9E31B516AB0D}" type="presOf" srcId="{D6904DFA-24AF-4E35-B2AA-9807052ACED2}" destId="{154BC96E-50E6-4648-B2C0-F9D2D0C58FC3}" srcOrd="0" destOrd="0" presId="urn:microsoft.com/office/officeart/2005/8/layout/cycle1"/>
    <dgm:cxn modelId="{2529ED14-B9AA-4F88-AFE9-6BD6F3304382}" srcId="{CCC45546-62F1-4DD0-B352-15A7452BEC15}" destId="{21FB634C-CB5C-4954-AAD7-7E5F3E2D90D0}" srcOrd="1" destOrd="0" parTransId="{434D6142-C4E2-43B5-A779-DF3DDCB0E2E8}" sibTransId="{D6904DFA-24AF-4E35-B2AA-9807052ACED2}"/>
    <dgm:cxn modelId="{145B2FDB-328C-41A6-9541-AE452AB77209}" srcId="{CCC45546-62F1-4DD0-B352-15A7452BEC15}" destId="{6907A010-DD5C-479E-94AF-84C633759D77}" srcOrd="2" destOrd="0" parTransId="{ACEB346A-CA77-47C6-ABAE-A62C11BA55AA}" sibTransId="{92793491-3E0F-4E02-8587-D58D9C197D2F}"/>
    <dgm:cxn modelId="{DDB94727-355B-49D2-902A-4CBFDD8E8A83}" type="presOf" srcId="{F30BF7B1-9545-4C4F-AEA6-F406FDD8C766}" destId="{07901A41-D664-4B18-81FC-0256A47204E1}" srcOrd="0" destOrd="0" presId="urn:microsoft.com/office/officeart/2005/8/layout/cycle1"/>
    <dgm:cxn modelId="{D7A78032-F20F-4F66-9D02-CE429287FD24}" type="presOf" srcId="{92793491-3E0F-4E02-8587-D58D9C197D2F}" destId="{792C72A3-93E2-49FB-BA3E-45776870C326}" srcOrd="0" destOrd="0" presId="urn:microsoft.com/office/officeart/2005/8/layout/cycle1"/>
    <dgm:cxn modelId="{0C3767CB-3B4C-4E17-9A16-59F1839CFF8C}" type="presOf" srcId="{1B275888-9611-412A-971E-D792BC032A3E}" destId="{A9F7AB36-36A4-4551-B9A1-B97408B955B6}" srcOrd="0" destOrd="0" presId="urn:microsoft.com/office/officeart/2005/8/layout/cycle1"/>
    <dgm:cxn modelId="{1A5A3CB1-EDB4-4E2F-BE39-4EA05AA543BC}" srcId="{CCC45546-62F1-4DD0-B352-15A7452BEC15}" destId="{F30BF7B1-9545-4C4F-AEA6-F406FDD8C766}" srcOrd="0" destOrd="0" parTransId="{B72217B3-B65B-4D5E-95F7-381D24EBCB44}" sibTransId="{1B275888-9611-412A-971E-D792BC032A3E}"/>
    <dgm:cxn modelId="{7C11B5FC-5F1D-48C0-B101-F63C1D9F942F}" type="presOf" srcId="{21FB634C-CB5C-4954-AAD7-7E5F3E2D90D0}" destId="{6A93D6F1-15F3-4D97-B019-8437D9E11383}" srcOrd="0" destOrd="0" presId="urn:microsoft.com/office/officeart/2005/8/layout/cycle1"/>
    <dgm:cxn modelId="{48A36379-F7D6-4973-AD78-AC48699B0A37}" type="presOf" srcId="{6907A010-DD5C-479E-94AF-84C633759D77}" destId="{444C3D7B-58C7-4E44-9F13-F2EC892B01A3}" srcOrd="0" destOrd="0" presId="urn:microsoft.com/office/officeart/2005/8/layout/cycle1"/>
    <dgm:cxn modelId="{46677946-7580-43E9-B487-DA27D2F2ED1B}" type="presParOf" srcId="{D39240DB-DE10-4875-BEC3-D30CF8236555}" destId="{9935CB63-C985-4AD5-A291-EE26F5A2E3E5}" srcOrd="0" destOrd="0" presId="urn:microsoft.com/office/officeart/2005/8/layout/cycle1"/>
    <dgm:cxn modelId="{F367D3E8-A5EF-41D4-B2CF-DD1E153BEE24}" type="presParOf" srcId="{D39240DB-DE10-4875-BEC3-D30CF8236555}" destId="{07901A41-D664-4B18-81FC-0256A47204E1}" srcOrd="1" destOrd="0" presId="urn:microsoft.com/office/officeart/2005/8/layout/cycle1"/>
    <dgm:cxn modelId="{94D240E6-2B37-42A4-BD6B-4EBCCD3E064F}" type="presParOf" srcId="{D39240DB-DE10-4875-BEC3-D30CF8236555}" destId="{A9F7AB36-36A4-4551-B9A1-B97408B955B6}" srcOrd="2" destOrd="0" presId="urn:microsoft.com/office/officeart/2005/8/layout/cycle1"/>
    <dgm:cxn modelId="{DD3BA75F-5279-44E3-9865-0EA939FEF5C0}" type="presParOf" srcId="{D39240DB-DE10-4875-BEC3-D30CF8236555}" destId="{F929377D-CF1A-43D5-925A-8D86B07FB1A2}" srcOrd="3" destOrd="0" presId="urn:microsoft.com/office/officeart/2005/8/layout/cycle1"/>
    <dgm:cxn modelId="{E71F3702-170E-4FE7-B621-415ACB941332}" type="presParOf" srcId="{D39240DB-DE10-4875-BEC3-D30CF8236555}" destId="{6A93D6F1-15F3-4D97-B019-8437D9E11383}" srcOrd="4" destOrd="0" presId="urn:microsoft.com/office/officeart/2005/8/layout/cycle1"/>
    <dgm:cxn modelId="{3028B812-AEE0-4254-B008-DFF5F058DFB1}" type="presParOf" srcId="{D39240DB-DE10-4875-BEC3-D30CF8236555}" destId="{154BC96E-50E6-4648-B2C0-F9D2D0C58FC3}" srcOrd="5" destOrd="0" presId="urn:microsoft.com/office/officeart/2005/8/layout/cycle1"/>
    <dgm:cxn modelId="{034F7E30-AEDD-46DD-AA8A-E61C0085888C}" type="presParOf" srcId="{D39240DB-DE10-4875-BEC3-D30CF8236555}" destId="{327B960B-5CE3-4596-8D97-7EA30162726C}" srcOrd="6" destOrd="0" presId="urn:microsoft.com/office/officeart/2005/8/layout/cycle1"/>
    <dgm:cxn modelId="{7BBC77DE-BB33-4C55-B686-0705D30E6A45}" type="presParOf" srcId="{D39240DB-DE10-4875-BEC3-D30CF8236555}" destId="{444C3D7B-58C7-4E44-9F13-F2EC892B01A3}" srcOrd="7" destOrd="0" presId="urn:microsoft.com/office/officeart/2005/8/layout/cycle1"/>
    <dgm:cxn modelId="{A50ED6EA-F06D-4E21-954A-13399D3218E9}" type="presParOf" srcId="{D39240DB-DE10-4875-BEC3-D30CF8236555}" destId="{792C72A3-93E2-49FB-BA3E-45776870C326}" srcOrd="8"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01A41-D664-4B18-81FC-0256A47204E1}">
      <dsp:nvSpPr>
        <dsp:cNvPr id="0" name=""/>
        <dsp:cNvSpPr/>
      </dsp:nvSpPr>
      <dsp:spPr>
        <a:xfrm>
          <a:off x="2231788" y="188283"/>
          <a:ext cx="956220" cy="95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Exposition" panose="02000603000000000000" pitchFamily="2" charset="0"/>
            </a:rPr>
            <a:t>Build</a:t>
          </a:r>
          <a:endParaRPr lang="en-US" sz="1600" kern="1200" dirty="0">
            <a:latin typeface="Exposition" panose="02000603000000000000" pitchFamily="2" charset="0"/>
          </a:endParaRPr>
        </a:p>
      </dsp:txBody>
      <dsp:txXfrm>
        <a:off x="2231788" y="188283"/>
        <a:ext cx="956220" cy="956220"/>
      </dsp:txXfrm>
    </dsp:sp>
    <dsp:sp modelId="{A9F7AB36-36A4-4551-B9A1-B97408B955B6}">
      <dsp:nvSpPr>
        <dsp:cNvPr id="0" name=""/>
        <dsp:cNvSpPr/>
      </dsp:nvSpPr>
      <dsp:spPr>
        <a:xfrm>
          <a:off x="773581" y="-316"/>
          <a:ext cx="2262837" cy="2262837"/>
        </a:xfrm>
        <a:prstGeom prst="circularArrow">
          <a:avLst>
            <a:gd name="adj1" fmla="val 8240"/>
            <a:gd name="adj2" fmla="val 575416"/>
            <a:gd name="adj3" fmla="val 2967064"/>
            <a:gd name="adj4" fmla="val 49572"/>
            <a:gd name="adj5" fmla="val 9614"/>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3D6F1-15F3-4D97-B019-8437D9E11383}">
      <dsp:nvSpPr>
        <dsp:cNvPr id="0" name=""/>
        <dsp:cNvSpPr/>
      </dsp:nvSpPr>
      <dsp:spPr>
        <a:xfrm>
          <a:off x="1426889" y="1582409"/>
          <a:ext cx="956220" cy="95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Exposition" panose="02000603000000000000" pitchFamily="2" charset="0"/>
            </a:rPr>
            <a:t>Measure</a:t>
          </a:r>
          <a:endParaRPr lang="en-US" sz="1600" kern="1200" dirty="0">
            <a:latin typeface="Exposition" panose="02000603000000000000" pitchFamily="2" charset="0"/>
          </a:endParaRPr>
        </a:p>
      </dsp:txBody>
      <dsp:txXfrm>
        <a:off x="1426889" y="1582409"/>
        <a:ext cx="956220" cy="956220"/>
      </dsp:txXfrm>
    </dsp:sp>
    <dsp:sp modelId="{154BC96E-50E6-4648-B2C0-F9D2D0C58FC3}">
      <dsp:nvSpPr>
        <dsp:cNvPr id="0" name=""/>
        <dsp:cNvSpPr/>
      </dsp:nvSpPr>
      <dsp:spPr>
        <a:xfrm>
          <a:off x="773581" y="-316"/>
          <a:ext cx="2262837" cy="2262837"/>
        </a:xfrm>
        <a:prstGeom prst="circularArrow">
          <a:avLst>
            <a:gd name="adj1" fmla="val 8240"/>
            <a:gd name="adj2" fmla="val 575416"/>
            <a:gd name="adj3" fmla="val 10175012"/>
            <a:gd name="adj4" fmla="val 7257520"/>
            <a:gd name="adj5" fmla="val 9614"/>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4C3D7B-58C7-4E44-9F13-F2EC892B01A3}">
      <dsp:nvSpPr>
        <dsp:cNvPr id="0" name=""/>
        <dsp:cNvSpPr/>
      </dsp:nvSpPr>
      <dsp:spPr>
        <a:xfrm>
          <a:off x="621990" y="188283"/>
          <a:ext cx="956220" cy="95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Exposition" panose="02000603000000000000" pitchFamily="2" charset="0"/>
            </a:rPr>
            <a:t>Learn</a:t>
          </a:r>
          <a:endParaRPr lang="en-US" sz="1600" kern="1200" dirty="0">
            <a:latin typeface="Exposition" panose="02000603000000000000" pitchFamily="2" charset="0"/>
          </a:endParaRPr>
        </a:p>
      </dsp:txBody>
      <dsp:txXfrm>
        <a:off x="621990" y="188283"/>
        <a:ext cx="956220" cy="956220"/>
      </dsp:txXfrm>
    </dsp:sp>
    <dsp:sp modelId="{792C72A3-93E2-49FB-BA3E-45776870C326}">
      <dsp:nvSpPr>
        <dsp:cNvPr id="0" name=""/>
        <dsp:cNvSpPr/>
      </dsp:nvSpPr>
      <dsp:spPr>
        <a:xfrm>
          <a:off x="773581" y="-316"/>
          <a:ext cx="2262837" cy="2262837"/>
        </a:xfrm>
        <a:prstGeom prst="circularArrow">
          <a:avLst>
            <a:gd name="adj1" fmla="val 8240"/>
            <a:gd name="adj2" fmla="val 575416"/>
            <a:gd name="adj3" fmla="val 16859718"/>
            <a:gd name="adj4" fmla="val 14964866"/>
            <a:gd name="adj5" fmla="val 9614"/>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89556" tIns="44778" rIns="89556" bIns="44778" rtlCol="0"/>
          <a:lstStyle>
            <a:lvl1pPr algn="l" eaLnBrk="1" hangingPunct="1">
              <a:defRPr sz="1200">
                <a:latin typeface="Arial" charset="0"/>
                <a:cs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89556" tIns="44778" rIns="89556" bIns="44778" rtlCol="0"/>
          <a:lstStyle>
            <a:lvl1pPr algn="r" eaLnBrk="1" hangingPunct="1">
              <a:defRPr sz="1200">
                <a:latin typeface="Arial" charset="0"/>
                <a:cs typeface="Arial" charset="0"/>
              </a:defRPr>
            </a:lvl1pPr>
          </a:lstStyle>
          <a:p>
            <a:pPr>
              <a:defRPr/>
            </a:pPr>
            <a:fld id="{999BADF9-6C92-4A13-879E-F9D39FD73F45}" type="datetime1">
              <a:rPr lang="en-US" smtClean="0"/>
              <a:t>7/25/2018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89556" tIns="44778" rIns="89556" bIns="44778" rtlCol="0" anchor="b"/>
          <a:lstStyle>
            <a:lvl1pPr algn="l" eaLnBrk="1" hangingPunct="1">
              <a:defRPr sz="1200">
                <a:latin typeface="Arial"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89556" tIns="44778" rIns="89556" bIns="44778" numCol="1" anchor="b" anchorCtr="0" compatLnSpc="1">
            <a:prstTxWarp prst="textNoShape">
              <a:avLst/>
            </a:prstTxWarp>
          </a:bodyPr>
          <a:lstStyle>
            <a:lvl1pPr algn="r" eaLnBrk="1" hangingPunct="1">
              <a:defRPr sz="1200"/>
            </a:lvl1pPr>
          </a:lstStyle>
          <a:p>
            <a:pPr>
              <a:defRPr/>
            </a:pPr>
            <a:fld id="{55AD5071-99A2-4EF4-9C9B-034B2AD08080}" type="slidenum">
              <a:rPr lang="en-US" altLang="en-US"/>
              <a:pPr>
                <a:defRPr/>
              </a:pPr>
              <a:t>‹#›</a:t>
            </a:fld>
            <a:endParaRPr lang="en-US" altLang="en-US" dirty="0"/>
          </a:p>
        </p:txBody>
      </p:sp>
    </p:spTree>
    <p:extLst>
      <p:ext uri="{BB962C8B-B14F-4D97-AF65-F5344CB8AC3E}">
        <p14:creationId xmlns:p14="http://schemas.microsoft.com/office/powerpoint/2010/main" val="380981771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382" tIns="45690" rIns="91382" bIns="4569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382" tIns="45690" rIns="91382" bIns="45690" rtlCol="0"/>
          <a:lstStyle>
            <a:lvl1pPr algn="r" eaLnBrk="1" fontAlgn="auto" hangingPunct="1">
              <a:spcBef>
                <a:spcPts val="0"/>
              </a:spcBef>
              <a:spcAft>
                <a:spcPts val="0"/>
              </a:spcAft>
              <a:defRPr sz="1200">
                <a:latin typeface="+mn-lt"/>
                <a:cs typeface="+mn-cs"/>
              </a:defRPr>
            </a:lvl1pPr>
          </a:lstStyle>
          <a:p>
            <a:pPr>
              <a:defRPr/>
            </a:pPr>
            <a:fld id="{BA7776A3-4EA2-48F2-8485-10885E93FA65}" type="datetime1">
              <a:rPr lang="en-US" smtClean="0"/>
              <a:t>7/25/2018</a:t>
            </a:fld>
            <a:endParaRPr lang="en-US" dirty="0"/>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382" tIns="45690" rIns="91382" bIns="4569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382" tIns="45690" rIns="91382" bIns="4569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382" tIns="45690" rIns="91382" bIns="4569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382" tIns="45690" rIns="91382" bIns="4569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7FD1717-7AB6-482F-A157-AA362917366D}" type="slidenum">
              <a:rPr lang="en-US" altLang="en-US"/>
              <a:pPr>
                <a:defRPr/>
              </a:pPr>
              <a:t>‹#›</a:t>
            </a:fld>
            <a:endParaRPr lang="en-US" altLang="en-US" dirty="0"/>
          </a:p>
        </p:txBody>
      </p:sp>
    </p:spTree>
    <p:extLst>
      <p:ext uri="{BB962C8B-B14F-4D97-AF65-F5344CB8AC3E}">
        <p14:creationId xmlns:p14="http://schemas.microsoft.com/office/powerpoint/2010/main" val="344836095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900" dirty="0">
                <a:latin typeface="Arial" panose="020B0604020202020204" pitchFamily="34" charset="0"/>
                <a:cs typeface="Arial" panose="020B0604020202020204" pitchFamily="34" charset="0"/>
              </a:rPr>
              <a:t>       Good morning.  I really appreciate the time today to talk to you about Future War and its impact on logistics.  The Age of Innovation is upon us and the pace of technological development to modernize warfare in the 21</a:t>
            </a:r>
            <a:r>
              <a:rPr lang="en-US" altLang="en-US" sz="900" baseline="30000" dirty="0">
                <a:latin typeface="Arial" panose="020B0604020202020204" pitchFamily="34" charset="0"/>
                <a:cs typeface="Arial" panose="020B0604020202020204" pitchFamily="34" charset="0"/>
              </a:rPr>
              <a:t>st</a:t>
            </a:r>
            <a:r>
              <a:rPr lang="en-US" altLang="en-US" sz="900" dirty="0">
                <a:latin typeface="Arial" panose="020B0604020202020204" pitchFamily="34" charset="0"/>
                <a:cs typeface="Arial" panose="020B0604020202020204" pitchFamily="34" charset="0"/>
              </a:rPr>
              <a:t> century is breath taking. </a:t>
            </a:r>
          </a:p>
          <a:p>
            <a:r>
              <a:rPr lang="en-US" sz="900" dirty="0">
                <a:latin typeface="Arial" panose="020B0604020202020204" pitchFamily="34" charset="0"/>
                <a:cs typeface="Arial" panose="020B0604020202020204" pitchFamily="34" charset="0"/>
              </a:rPr>
              <a:t>       Since this is an innovation symposium, I thought it was important to start with the definition of innovation.  The problem with innovation throughout history is it is often under-appreciated or worse yet resisted, because it often goes against the status quo.  On the top left of this slide is Dr. Ignaz Semmelweis, who in 1847 concluded that the failure of Doctors to wash their hands caused the spread of disease.  Dr Z as I will call him was a man before his time and his ideas were absolutely correct, but he was derided by the European medical community and he died a broken man in an insane asylum for his efforts.  Not the model for this innovation symposium.  Next you will see the Gatling Gun, invented and patented by American inventor Richard Gatling in November of 1862.  Though several Union commanders bought this gun at their own cost, it was not adopted by the US Army until 1866.  This is an example of innovation not being adopted because of a status quo mindset.  </a:t>
            </a:r>
          </a:p>
          <a:p>
            <a:r>
              <a:rPr lang="en-US" sz="900" dirty="0">
                <a:latin typeface="Arial" panose="020B0604020202020204" pitchFamily="34" charset="0"/>
                <a:cs typeface="Arial" panose="020B0604020202020204" pitchFamily="34" charset="0"/>
              </a:rPr>
              <a:t>       A more positive example of innovation is that of Nicolas </a:t>
            </a:r>
            <a:r>
              <a:rPr lang="en-US" sz="900" dirty="0" err="1">
                <a:latin typeface="Arial" panose="020B0604020202020204" pitchFamily="34" charset="0"/>
                <a:cs typeface="Arial" panose="020B0604020202020204" pitchFamily="34" charset="0"/>
              </a:rPr>
              <a:t>Appert</a:t>
            </a:r>
            <a:r>
              <a:rPr lang="en-US" sz="900" dirty="0">
                <a:latin typeface="Arial" panose="020B0604020202020204" pitchFamily="34" charset="0"/>
                <a:cs typeface="Arial" panose="020B0604020202020204" pitchFamily="34" charset="0"/>
              </a:rPr>
              <a:t>.  In 1795 the French military offered a cash prize of 12,000 francs (44,000 US dollars in 2016) or a new method to preserve food. After 15 years of experimentation, Appert submitted his invention and won the prize in January 1810 on condition that he make the method public.  Canning provided armies the ability to cut their ties to foraging and carry sustainment on their person and in their logistics trains….a revolutionary capability.  </a:t>
            </a:r>
          </a:p>
          <a:p>
            <a:r>
              <a:rPr lang="en-US" sz="900" dirty="0">
                <a:latin typeface="Arial" panose="020B0604020202020204" pitchFamily="34" charset="0"/>
                <a:cs typeface="Arial" panose="020B0604020202020204" pitchFamily="34" charset="0"/>
              </a:rPr>
              <a:t>       Innovation in science is important, but the operational design that applies this technology is just as important.  In the lower left of the slide you see a picture of Marc Bloch...a French soldier in WWI who served on the French General Staff at the outbreak of World War II.  Bloch writes a book called "Strange Defeat" in which he talks about the German ability to out-think and adapt to the new rules of 20th century warfare.  He calls the French defeat, a defeat of the mind, because unlike the Germans they could not apply the benefits of tanks, radios, and motorized warfare into their way of war.  Conversely, Heinz Guderian of "Achtung Panzer" fame was one of the architects of blitzkrieg.   General Patton, in a cropped picture next to Guderian wrote about the value of tanks and motorized warfare, but in practice Guderian and the German Army were the first to bring this capability to the WWII battlefield.   </a:t>
            </a:r>
            <a:r>
              <a:rPr lang="en-US" altLang="en-US" sz="9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1BFCDBEA-BBFF-4EC1-A891-861F0BCBC8BA}" type="slidenum">
              <a:rPr lang="en-US" smtClean="0">
                <a:solidFill>
                  <a:prstClr val="black"/>
                </a:solidFill>
              </a:rPr>
              <a:pPr/>
              <a:t>1</a:t>
            </a:fld>
            <a:endParaRPr lang="en-US" dirty="0">
              <a:solidFill>
                <a:prstClr val="black"/>
              </a:solidFill>
            </a:endParaRPr>
          </a:p>
        </p:txBody>
      </p:sp>
      <p:sp>
        <p:nvSpPr>
          <p:cNvPr id="5" name="Date Placeholder 4"/>
          <p:cNvSpPr>
            <a:spLocks noGrp="1"/>
          </p:cNvSpPr>
          <p:nvPr>
            <p:ph type="dt" idx="11"/>
          </p:nvPr>
        </p:nvSpPr>
        <p:spPr/>
        <p:txBody>
          <a:bodyPr/>
          <a:lstStyle/>
          <a:p>
            <a:fld id="{DA7BC426-FE12-4BD6-A4B7-7890FF6DA19D}" type="datetime1">
              <a:rPr lang="en-US" smtClean="0">
                <a:solidFill>
                  <a:prstClr val="black"/>
                </a:solidFill>
              </a:rPr>
              <a:t>7/25/2018</a:t>
            </a:fld>
            <a:endParaRPr lang="en-US" dirty="0">
              <a:solidFill>
                <a:prstClr val="black"/>
              </a:solidFill>
            </a:endParaRPr>
          </a:p>
        </p:txBody>
      </p:sp>
    </p:spTree>
    <p:extLst>
      <p:ext uri="{BB962C8B-B14F-4D97-AF65-F5344CB8AC3E}">
        <p14:creationId xmlns:p14="http://schemas.microsoft.com/office/powerpoint/2010/main" val="421357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900" dirty="0">
                <a:latin typeface="Arial" panose="020B0604020202020204" pitchFamily="34" charset="0"/>
                <a:cs typeface="Arial" panose="020B0604020202020204" pitchFamily="34" charset="0"/>
              </a:rPr>
              <a:t>       When I talk about innovation some say things are really not that different today than in the past and things will not change that much in the future.  My counter to that is technology since the onset of the Industrial Revolution has been moving at break-neck pace. Let’s look at the 1925-1945 period in history for example. </a:t>
            </a:r>
          </a:p>
          <a:p>
            <a:r>
              <a:rPr lang="en-US" altLang="en-US" sz="900" dirty="0">
                <a:latin typeface="Arial" panose="020B0604020202020204" pitchFamily="34" charset="0"/>
                <a:cs typeface="Arial" panose="020B0604020202020204" pitchFamily="34" charset="0"/>
              </a:rPr>
              <a:t>       Let’s say you were a WWI veteran with extensive combat experience and you are at the Quantico airfield in 1925.  You would look up in the sky and see a bi-plane moving at 180 mph, no pressurized cockpit, but based on your time in the trenches you know this aircraft was both lethal and reflected the advent of technology in a new domain.  Who would think (20) years later the Germans would build a jet aircraft with a speed of over 500mph, (4) 30mm cannons in the nose, and for the night fighter version with radar that was blasting Allied bombers out of the sky?  In the 20’s you likely would have read about Dr. Goddard who was experimenting with rockets in the mid-west US….and though limited in capability would evolve into the V-2 rocket that the Germans used to bomb England in 1944. Of note, Dr. Goddard tried to sell this technology to the US military without success.  Instead German scientists who read his extensive writings on rocketry developed the V-2 and were working on a rocket which could have ranged New York City.  Traveling at speeds unheard of for the time, this rocket foreshadowed the ICBMs and SCUD missiles of today.  My grandfather was a WWI veteran and he was in artillery and his job was to take care of the horses pulling artillery.  Who would think that in WWII, the United States Army in the European theater of war was largely motorized?  Lastly, if you ever watched the movie </a:t>
            </a:r>
            <a:r>
              <a:rPr lang="en-US" altLang="en-US" sz="900" i="1" dirty="0">
                <a:latin typeface="Arial" panose="020B0604020202020204" pitchFamily="34" charset="0"/>
                <a:cs typeface="Arial" panose="020B0604020202020204" pitchFamily="34" charset="0"/>
              </a:rPr>
              <a:t>The Red Baron</a:t>
            </a:r>
            <a:r>
              <a:rPr lang="en-US" altLang="en-US" sz="900" dirty="0">
                <a:latin typeface="Arial" panose="020B0604020202020204" pitchFamily="34" charset="0"/>
                <a:cs typeface="Arial" panose="020B0604020202020204" pitchFamily="34" charset="0"/>
              </a:rPr>
              <a:t>, you remember Allied and German planes doing their best to shoot down observation balloons which were the “ISR” platforms of their day. (20) years later we had moved beyond balloons and had developed radar and sonar to detect enemy aircraft, ships, and submarines. </a:t>
            </a:r>
          </a:p>
          <a:p>
            <a:endParaRPr lang="en-US" altLang="en-US" dirty="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883" indent="-285724">
              <a:spcBef>
                <a:spcPct val="30000"/>
              </a:spcBef>
              <a:defRPr sz="1200">
                <a:solidFill>
                  <a:schemeClr val="tx1"/>
                </a:solidFill>
                <a:latin typeface="Calibri" panose="020F0502020204030204" pitchFamily="34" charset="0"/>
              </a:defRPr>
            </a:lvl2pPr>
            <a:lvl3pPr marL="1142898" indent="-228580">
              <a:spcBef>
                <a:spcPct val="30000"/>
              </a:spcBef>
              <a:defRPr sz="1200">
                <a:solidFill>
                  <a:schemeClr val="tx1"/>
                </a:solidFill>
                <a:latin typeface="Calibri" panose="020F0502020204030204" pitchFamily="34" charset="0"/>
              </a:defRPr>
            </a:lvl3pPr>
            <a:lvl4pPr marL="1600057" indent="-228580">
              <a:spcBef>
                <a:spcPct val="30000"/>
              </a:spcBef>
              <a:defRPr sz="1200">
                <a:solidFill>
                  <a:schemeClr val="tx1"/>
                </a:solidFill>
                <a:latin typeface="Calibri" panose="020F0502020204030204" pitchFamily="34" charset="0"/>
              </a:defRPr>
            </a:lvl4pPr>
            <a:lvl5pPr marL="2057217" indent="-228580">
              <a:spcBef>
                <a:spcPct val="30000"/>
              </a:spcBef>
              <a:defRPr sz="1200">
                <a:solidFill>
                  <a:schemeClr val="tx1"/>
                </a:solidFill>
                <a:latin typeface="Calibri" panose="020F0502020204030204" pitchFamily="34" charset="0"/>
              </a:defRPr>
            </a:lvl5pPr>
            <a:lvl6pPr marL="2514376" indent="-228580" eaLnBrk="0" fontAlgn="base" hangingPunct="0">
              <a:spcBef>
                <a:spcPct val="30000"/>
              </a:spcBef>
              <a:spcAft>
                <a:spcPct val="0"/>
              </a:spcAft>
              <a:defRPr sz="1200">
                <a:solidFill>
                  <a:schemeClr val="tx1"/>
                </a:solidFill>
                <a:latin typeface="Calibri" panose="020F0502020204030204" pitchFamily="34" charset="0"/>
              </a:defRPr>
            </a:lvl6pPr>
            <a:lvl7pPr marL="2971535" indent="-228580" eaLnBrk="0" fontAlgn="base" hangingPunct="0">
              <a:spcBef>
                <a:spcPct val="30000"/>
              </a:spcBef>
              <a:spcAft>
                <a:spcPct val="0"/>
              </a:spcAft>
              <a:defRPr sz="1200">
                <a:solidFill>
                  <a:schemeClr val="tx1"/>
                </a:solidFill>
                <a:latin typeface="Calibri" panose="020F0502020204030204" pitchFamily="34" charset="0"/>
              </a:defRPr>
            </a:lvl7pPr>
            <a:lvl8pPr marL="3428695" indent="-228580" eaLnBrk="0" fontAlgn="base" hangingPunct="0">
              <a:spcBef>
                <a:spcPct val="30000"/>
              </a:spcBef>
              <a:spcAft>
                <a:spcPct val="0"/>
              </a:spcAft>
              <a:defRPr sz="1200">
                <a:solidFill>
                  <a:schemeClr val="tx1"/>
                </a:solidFill>
                <a:latin typeface="Calibri" panose="020F0502020204030204" pitchFamily="34" charset="0"/>
              </a:defRPr>
            </a:lvl8pPr>
            <a:lvl9pPr marL="3885854" indent="-22858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72A51F-89D5-43F5-B163-90CB70A37EB8}" type="slidenum">
              <a:rPr lang="en-US" altLang="en-US" smtClean="0"/>
              <a:pPr>
                <a:spcBef>
                  <a:spcPct val="0"/>
                </a:spcBef>
              </a:pPr>
              <a:t>10</a:t>
            </a:fld>
            <a:endParaRPr lang="en-US" altLang="en-US" dirty="0" smtClean="0"/>
          </a:p>
        </p:txBody>
      </p:sp>
      <p:sp>
        <p:nvSpPr>
          <p:cNvPr id="2" name="Date Placeholder 1"/>
          <p:cNvSpPr>
            <a:spLocks noGrp="1"/>
          </p:cNvSpPr>
          <p:nvPr>
            <p:ph type="dt" idx="10"/>
          </p:nvPr>
        </p:nvSpPr>
        <p:spPr/>
        <p:txBody>
          <a:bodyPr/>
          <a:lstStyle/>
          <a:p>
            <a:pPr>
              <a:defRPr/>
            </a:pPr>
            <a:fld id="{784EB1EA-8A99-4E7D-90B4-9B9C2B7AE4EE}" type="datetime1">
              <a:rPr lang="en-US" smtClean="0"/>
              <a:t>7/25/2018</a:t>
            </a:fld>
            <a:endParaRPr lang="en-US" dirty="0"/>
          </a:p>
        </p:txBody>
      </p:sp>
    </p:spTree>
    <p:extLst>
      <p:ext uri="{BB962C8B-B14F-4D97-AF65-F5344CB8AC3E}">
        <p14:creationId xmlns:p14="http://schemas.microsoft.com/office/powerpoint/2010/main" val="1861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dirty="0">
                <a:latin typeface="Arial" panose="020B0604020202020204" pitchFamily="34" charset="0"/>
                <a:cs typeface="Arial" panose="020B0604020202020204" pitchFamily="34" charset="0"/>
              </a:rPr>
              <a:t>       An old boss of mine used to say, “the way you look at a problem can be the problem.”  In that vein and this is one of my favorite quotes, if you watched the movie </a:t>
            </a:r>
            <a:r>
              <a:rPr lang="en-US" sz="1000" i="1" dirty="0">
                <a:latin typeface="Arial" panose="020B0604020202020204" pitchFamily="34" charset="0"/>
                <a:cs typeface="Arial" panose="020B0604020202020204" pitchFamily="34" charset="0"/>
              </a:rPr>
              <a:t>Godzilla</a:t>
            </a:r>
            <a:r>
              <a:rPr lang="en-US" sz="1000" dirty="0">
                <a:latin typeface="Arial" panose="020B0604020202020204" pitchFamily="34" charset="0"/>
                <a:cs typeface="Arial" panose="020B0604020202020204" pitchFamily="34" charset="0"/>
              </a:rPr>
              <a:t> backwards, which was produced by a survivor of the Hiroshima bombing by the way, the movie is about a giant lizard who helps rebuild a half-burnt down city and then moonwalks back into the ocean.”  When I was the PACOM J-5, I was always impressed by Far Eastern culture, which looks at problems in an “inside out, outside in, 360 degree” way.  This quote reinforces that observation and is in stark contrast to the US way of war which at its core is based on engineering and mathematical principles.  West Point and the Naval Academy are each at their core engineering schools.  The United States…we are a nation of businessmen and engineers who believe any problem has an entrepreneurial or technological solution. In the Far East those cultures tend to look at issues in a holistic, multi-faceted way (cultural, diplomatic, economic, historical, and economic).  They also design initiatives that are long term (decades), not short term (months, years).  My point to this is we in the US military often default to a mathematical solution in war, vice looking at all aspects of a problem (think the occupation of Iraq in 2003).  Next is Steve Jobs, a mercurial and difficult man, but an innovation genius. I ready his biography and what was most impressive was his ability to bring together a team that had a diverse and rich career path….that included “tours” in human resources, product development, experimentation, sales, and financials.  By surrounding himself with people with multiple skill sets and experiences, he was able to bring new ideas to the table and have them “murder boarded.”  In the book it talked about a VP who said, “The money person in me doesn’t like the development cost of this new technology, but from a sales aspect I know the customers will love it…”  In this cross pollinating way, Jobs was able to dominate market share with Apple.  Lastly, we all know Einstein was a genius and had many great quotes, but my favorite is…”if you can’t explain it simply, you don’t understand it well enough.”  I always tell the I&amp;L logistics innovation team we have to “sell” our ideas in a way that your Uncle Joe can understand.  Granted, Uncle Joe is a college graduate with military experience, but the point is we need to distill complex ideas into easily understood actionable parts.  </a:t>
            </a:r>
          </a:p>
        </p:txBody>
      </p:sp>
      <p:sp>
        <p:nvSpPr>
          <p:cNvPr id="4" name="Slide Number Placeholder 3"/>
          <p:cNvSpPr>
            <a:spLocks noGrp="1"/>
          </p:cNvSpPr>
          <p:nvPr>
            <p:ph type="sldNum" sz="quarter" idx="10"/>
          </p:nvPr>
        </p:nvSpPr>
        <p:spPr/>
        <p:txBody>
          <a:bodyPr/>
          <a:lstStyle/>
          <a:p>
            <a:fld id="{1BFCDBEA-BBFF-4EC1-A891-861F0BCBC8BA}" type="slidenum">
              <a:rPr lang="en-US" smtClean="0"/>
              <a:pPr/>
              <a:t>11</a:t>
            </a:fld>
            <a:endParaRPr lang="en-US" dirty="0"/>
          </a:p>
        </p:txBody>
      </p:sp>
      <p:sp>
        <p:nvSpPr>
          <p:cNvPr id="5" name="Date Placeholder 4"/>
          <p:cNvSpPr>
            <a:spLocks noGrp="1"/>
          </p:cNvSpPr>
          <p:nvPr>
            <p:ph type="dt" idx="11"/>
          </p:nvPr>
        </p:nvSpPr>
        <p:spPr/>
        <p:txBody>
          <a:bodyPr/>
          <a:lstStyle/>
          <a:p>
            <a:fld id="{89389846-91A0-4706-B319-F4ECE95217BE}" type="datetime1">
              <a:rPr lang="en-US" smtClean="0"/>
              <a:t>7/25/2018</a:t>
            </a:fld>
            <a:endParaRPr lang="en-US" dirty="0"/>
          </a:p>
        </p:txBody>
      </p:sp>
    </p:spTree>
    <p:extLst>
      <p:ext uri="{BB962C8B-B14F-4D97-AF65-F5344CB8AC3E}">
        <p14:creationId xmlns:p14="http://schemas.microsoft.com/office/powerpoint/2010/main" val="3812178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900" dirty="0">
                <a:latin typeface="Arial" panose="020B0604020202020204" pitchFamily="34" charset="0"/>
                <a:cs typeface="Arial" panose="020B0604020202020204" pitchFamily="34" charset="0"/>
              </a:rPr>
              <a:t>       In the 20th century---war was---for the most part---fought in the three dimensions of sea, air, and land.  In WWII in the Pacific---in 1944 and 1945---the US had sea and air control---with the asymmetric kamikaze attacks off of Okinawa being an exception to that rule.  Of note, when the Japanese looked at the projected US invasion routes to the Japanese mainland that were near Taiwan they were initially perplexed by the limitations of their aircraft in terms of range.  They solved that problem by making the Japanese pilot missions one way, not round trip.  Brilliant if not conducive to preserving pilot lives. In WW II, though we had sea, sub-sea, and air control---we did not have superiority or supremacy on land---as those were heavily fortified by the Japanese and required massive amounts of forces and casualties to seize, hold, and control. As an example---the (36) day battle for Iwo Jima resulted in 6,821 US killed, 19,189 wounded, out of a landing force of 110,000.  27 Medals of Honor were awarded in that battle and one out of three who hit the beach were killed or wounded.  This WWII version of anti-access area denial was the only time in the Central Pacific Island campaign where the Japanese forces ashore took fewer casualties than US forces.  I point this out because better technology and industrial superiority does not always equate to dominance in every warfighting domain.   </a:t>
            </a:r>
          </a:p>
          <a:p>
            <a:r>
              <a:rPr lang="en-US" altLang="en-US" sz="900" dirty="0">
                <a:latin typeface="Arial" panose="020B0604020202020204" pitchFamily="34" charset="0"/>
                <a:cs typeface="Arial" panose="020B0604020202020204" pitchFamily="34" charset="0"/>
              </a:rPr>
              <a:t> </a:t>
            </a:r>
          </a:p>
          <a:p>
            <a:r>
              <a:rPr lang="en-US" altLang="en-US" sz="900" dirty="0">
                <a:latin typeface="Arial" panose="020B0604020202020204" pitchFamily="34" charset="0"/>
                <a:cs typeface="Arial" panose="020B0604020202020204" pitchFamily="34" charset="0"/>
              </a:rPr>
              <a:t>       In the 21st century we will fight in five dimensions and near peer---and non-near peer adversaries have the ability to "have game" in each of these domains---as proven by Hezbollah in Israel in 2006.  Technology…readily accessible---can and will be applied by our future enemies.     </a:t>
            </a:r>
          </a:p>
          <a:p>
            <a:endParaRPr lang="en-US" altLang="en-US" sz="1000" dirty="0">
              <a:latin typeface="Arial" panose="020B0604020202020204" pitchFamily="34" charset="0"/>
              <a:cs typeface="Arial" panose="020B0604020202020204" pitchFamily="34" charset="0"/>
            </a:endParaRPr>
          </a:p>
        </p:txBody>
      </p:sp>
      <p:sp>
        <p:nvSpPr>
          <p:cNvPr id="4" name="Date Placeholder 3"/>
          <p:cNvSpPr>
            <a:spLocks noGrp="1"/>
          </p:cNvSpPr>
          <p:nvPr>
            <p:ph type="dt" sz="quarter" idx="1"/>
          </p:nvPr>
        </p:nvSpPr>
        <p:spPr/>
        <p:txBody>
          <a:bodyPr/>
          <a:lstStyle/>
          <a:p>
            <a:pPr>
              <a:defRPr/>
            </a:pPr>
            <a:fld id="{E26D0A6B-86D9-4F78-8BA1-6544FEB83911}" type="datetime1">
              <a:rPr lang="en-US" smtClean="0"/>
              <a:t>7/25/2018</a:t>
            </a:fld>
            <a:endParaRPr lang="en-US" dirty="0"/>
          </a:p>
        </p:txBody>
      </p:sp>
    </p:spTree>
    <p:extLst>
      <p:ext uri="{BB962C8B-B14F-4D97-AF65-F5344CB8AC3E}">
        <p14:creationId xmlns:p14="http://schemas.microsoft.com/office/powerpoint/2010/main" val="2955079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900" dirty="0">
                <a:latin typeface="Arial" panose="020B0604020202020204" pitchFamily="34" charset="0"/>
                <a:cs typeface="Arial" panose="020B0604020202020204" pitchFamily="34" charset="0"/>
              </a:rPr>
              <a:t>       Along these lines---the American Way of War from the Civil War through the 20th century was based on mass, mobility, and firepower.  In the Civil War rail and ship provided the Union a well fed and provisioned Army that at could be moved rapidly at the theater level.  The 15,000 man 23d Corps was moved from Tennessee to Wilmington NC in 19 days in 1864.  In World War 1 the Germans thought it would take us two years to move 1 million troops to the fight, while we moved one million in a year---and 2 million by Armistice Day.  In WWII we truly were the arsenal of democracy---when we provided 2/3rds of all war material to the Allies in that conflict---producing 88,000 tanks---303,000 aircraft, 2.4 million vehicles and 4 billion rounds of ammunition.  We also built 5,000 grey and black bottom ships and put nearly 17 million in uniform.  The American way of war has been a reflection of our economy.  The Industrial Revolution provided the production means to generate combat capability that at the end-of-the-day allowed us to overwhelm our enemies with mass.  Though our foes were often as tenacious (the Japanese) or more skilled tactically (the Germans) the guarantor of success in WWI and WWI was the ability to mass armies and their firepower to overwhelm our enemies.  </a:t>
            </a:r>
          </a:p>
          <a:p>
            <a:r>
              <a:rPr lang="en-US" altLang="en-US" sz="1000" dirty="0">
                <a:latin typeface="Arial" panose="020B0604020202020204" pitchFamily="34" charset="0"/>
                <a:cs typeface="Arial" panose="020B0604020202020204" pitchFamily="34" charset="0"/>
              </a:rPr>
              <a:t> </a:t>
            </a:r>
          </a:p>
          <a:p>
            <a:endParaRPr lang="en-US" altLang="en-US" dirty="0" smtClean="0"/>
          </a:p>
        </p:txBody>
      </p:sp>
      <p:sp>
        <p:nvSpPr>
          <p:cNvPr id="4" name="Date Placeholder 4"/>
          <p:cNvSpPr>
            <a:spLocks noGrp="1"/>
          </p:cNvSpPr>
          <p:nvPr>
            <p:ph type="dt" sz="quarter" idx="1"/>
          </p:nvPr>
        </p:nvSpPr>
        <p:spPr/>
        <p:txBody>
          <a:bodyPr/>
          <a:lstStyle/>
          <a:p>
            <a:pPr>
              <a:defRPr/>
            </a:pPr>
            <a:fld id="{02469116-1DBF-48F2-9093-6B3C7DAD24FC}" type="datetime1">
              <a:rPr lang="en-US" smtClean="0"/>
              <a:t>7/25/2018</a:t>
            </a:fld>
            <a:endParaRPr lang="en-US" dirty="0"/>
          </a:p>
        </p:txBody>
      </p:sp>
      <p:sp>
        <p:nvSpPr>
          <p:cNvPr id="2" name="Slide Number Placeholder 1"/>
          <p:cNvSpPr>
            <a:spLocks noGrp="1"/>
          </p:cNvSpPr>
          <p:nvPr>
            <p:ph type="sldNum" sz="quarter" idx="10"/>
          </p:nvPr>
        </p:nvSpPr>
        <p:spPr/>
        <p:txBody>
          <a:bodyPr/>
          <a:lstStyle/>
          <a:p>
            <a:pPr>
              <a:defRPr/>
            </a:pPr>
            <a:fld id="{07FD1717-7AB6-482F-A157-AA362917366D}" type="slidenum">
              <a:rPr lang="en-US" altLang="en-US" smtClean="0"/>
              <a:pPr>
                <a:defRPr/>
              </a:pPr>
              <a:t>13</a:t>
            </a:fld>
            <a:endParaRPr lang="en-US" altLang="en-US" dirty="0"/>
          </a:p>
        </p:txBody>
      </p:sp>
    </p:spTree>
    <p:extLst>
      <p:ext uri="{BB962C8B-B14F-4D97-AF65-F5344CB8AC3E}">
        <p14:creationId xmlns:p14="http://schemas.microsoft.com/office/powerpoint/2010/main" val="3812101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       The good news is in today’s Marine Corps we have many combat veterans from Iraq and Afghanistan.  The challenge is we have many Marines with combat experience in Iraq and Afghanistan.  In OIF/OEF we were---at the operational level---in a “static” AOR where we dominated the air, sea, and C4I domains.  Though the enemy through the use of IEDs was able to impact our vehicular movements, we were dominant in fires, logistics, and had secure communications.  In the future operating environment we can’t count on strategic, operational, and tactical dominance and in fact, our lines of communication, communications, and forces will be at risk in each domain.  That operating environment will also be very fluid and expansive, especially in the Pacific.  This doesn’t’ mean we can’t fight and win, but what it does mean is we will need to be able to operate under combat conditions not seen since the early stages of WWII.  </a:t>
            </a:r>
          </a:p>
        </p:txBody>
      </p:sp>
      <p:sp>
        <p:nvSpPr>
          <p:cNvPr id="4" name="Date Placeholder 3"/>
          <p:cNvSpPr>
            <a:spLocks noGrp="1"/>
          </p:cNvSpPr>
          <p:nvPr>
            <p:ph type="dt" idx="10"/>
          </p:nvPr>
        </p:nvSpPr>
        <p:spPr/>
        <p:txBody>
          <a:bodyPr/>
          <a:lstStyle/>
          <a:p>
            <a:pPr>
              <a:defRPr/>
            </a:pPr>
            <a:fld id="{BA7776A3-4EA2-48F2-8485-10885E93FA65}" type="datetime1">
              <a:rPr lang="en-US" smtClean="0"/>
              <a:t>7/25/2018</a:t>
            </a:fld>
            <a:endParaRPr lang="en-US" dirty="0"/>
          </a:p>
        </p:txBody>
      </p:sp>
      <p:sp>
        <p:nvSpPr>
          <p:cNvPr id="5" name="Slide Number Placeholder 4"/>
          <p:cNvSpPr>
            <a:spLocks noGrp="1"/>
          </p:cNvSpPr>
          <p:nvPr>
            <p:ph type="sldNum" sz="quarter" idx="11"/>
          </p:nvPr>
        </p:nvSpPr>
        <p:spPr/>
        <p:txBody>
          <a:bodyPr/>
          <a:lstStyle/>
          <a:p>
            <a:pPr>
              <a:defRPr/>
            </a:pPr>
            <a:fld id="{07FD1717-7AB6-482F-A157-AA362917366D}" type="slidenum">
              <a:rPr lang="en-US" altLang="en-US" smtClean="0"/>
              <a:pPr>
                <a:defRPr/>
              </a:pPr>
              <a:t>14</a:t>
            </a:fld>
            <a:endParaRPr lang="en-US" altLang="en-US" dirty="0"/>
          </a:p>
        </p:txBody>
      </p:sp>
    </p:spTree>
    <p:extLst>
      <p:ext uri="{BB962C8B-B14F-4D97-AF65-F5344CB8AC3E}">
        <p14:creationId xmlns:p14="http://schemas.microsoft.com/office/powerpoint/2010/main" val="1677219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       Earlier in the presentation we talked about the cost and complexity of today’s weapon systems.  My uncle was a Marine in WWII and he did the </a:t>
            </a:r>
            <a:r>
              <a:rPr lang="en-US" sz="900" dirty="0" err="1">
                <a:latin typeface="Arial" panose="020B0604020202020204" pitchFamily="34" charset="0"/>
                <a:cs typeface="Arial" panose="020B0604020202020204" pitchFamily="34" charset="0"/>
              </a:rPr>
              <a:t>Roi</a:t>
            </a:r>
            <a:r>
              <a:rPr lang="en-US" sz="900" dirty="0">
                <a:latin typeface="Arial" panose="020B0604020202020204" pitchFamily="34" charset="0"/>
                <a:cs typeface="Arial" panose="020B0604020202020204" pitchFamily="34" charset="0"/>
              </a:rPr>
              <a:t>-Namur, Kwajalein landing.  He was my height and weight at the time and I asked him what he went ashore with.  He had an M-1 carbine that weighed about six pounds, two canteens, two grenades, a helmet, and a bedroll.  In total about (30) pounds of “kit”.  He was very mobile, if not survivable.  Fast forward to Iraq and the average Marine was weighed down with roughly (100) pounds of gear.  SAPI plates, </a:t>
            </a:r>
            <a:r>
              <a:rPr lang="en-US" sz="900" dirty="0" err="1">
                <a:latin typeface="Arial" panose="020B0604020202020204" pitchFamily="34" charset="0"/>
                <a:cs typeface="Arial" panose="020B0604020202020204" pitchFamily="34" charset="0"/>
              </a:rPr>
              <a:t>comm</a:t>
            </a:r>
            <a:r>
              <a:rPr lang="en-US" sz="900" dirty="0">
                <a:latin typeface="Arial" panose="020B0604020202020204" pitchFamily="34" charset="0"/>
                <a:cs typeface="Arial" panose="020B0604020202020204" pitchFamily="34" charset="0"/>
              </a:rPr>
              <a:t> gear, NVGs, etc.  I often talk about BGen Dale Alford who in order not to be shot and killed, with 100 pounds of gear on his body, had to jump off a roof in Iraq.   When he landed he cracked his hip bones and today, he walks with the impact of that jump. Bottom line, we are breaking our Marines and limiting their mobility.  This is why we are working with SYSCOM to develop lighter body armor, promoting the use of personal water filtration systems, and advocating for the use of polymer ammunition. Polymer ammunition weighs 1/3rd less and if we store ammo in plastic, vice metal cans….we reduce the soldiers load even more.  Of note, on the US Space Station we use 3D printers to “print” needed items and old, broken items are shredded and used for source material for the 3D printer.  In theory, we could do that with polymer ammo cans.  When I joined the Marine Corps in 1982, I became a M60A1 tank platoon commander and my M151 jeep was much like the Willy’s jeep my uncle drove around in during WWII.  Not very survivable in an IED environment, but it weighed 3900 pounds, got good gas mileage, and it could fit inside an AAV or CH-53E. It had a very rudimentary line-of-sight radio.  In Afghanistan I drove around a MRAP.  Very survivable, but it got 5 MPG, was too big and heavy to be lifted by a helicopter…and it was a system of systems with CIED capability, Blue Force Tracker, and extensive communications.  The maintenance requirements for an MRAP, both extensive and expensive.  Next is the comparison of a CH-46 and today’s MV-22.  Though the MV-22 is an incredible platform that goes twice as fast, twice as far as a CH-46---it weighs a third more and consumes six times the fuel.  Lastly, I was the Logistics Officer for 3rd </a:t>
            </a:r>
            <a:r>
              <a:rPr lang="en-US" sz="900" dirty="0" err="1">
                <a:latin typeface="Arial" panose="020B0604020202020204" pitchFamily="34" charset="0"/>
                <a:cs typeface="Arial" panose="020B0604020202020204" pitchFamily="34" charset="0"/>
              </a:rPr>
              <a:t>Bn</a:t>
            </a:r>
            <a:r>
              <a:rPr lang="en-US" sz="900" dirty="0">
                <a:latin typeface="Arial" panose="020B0604020202020204" pitchFamily="34" charset="0"/>
                <a:cs typeface="Arial" panose="020B0604020202020204" pitchFamily="34" charset="0"/>
              </a:rPr>
              <a:t>, 1st Marines in Desert Storm.  That battalion had four rifle companies, not like today where it has three.  In 1991 that battalion had 3,205 principle end items, today it has 8,400 principle end items.  With this increase of gear we did not get a commensurate increase in mechanics to take care of the gear.  The theme here is today’s Marine Corps is “heavier” and more logistically intensive.</a:t>
            </a:r>
          </a:p>
        </p:txBody>
      </p:sp>
      <p:sp>
        <p:nvSpPr>
          <p:cNvPr id="4" name="Date Placeholder 3"/>
          <p:cNvSpPr>
            <a:spLocks noGrp="1"/>
          </p:cNvSpPr>
          <p:nvPr>
            <p:ph type="dt" idx="10"/>
          </p:nvPr>
        </p:nvSpPr>
        <p:spPr/>
        <p:txBody>
          <a:bodyPr/>
          <a:lstStyle/>
          <a:p>
            <a:pPr>
              <a:defRPr/>
            </a:pPr>
            <a:fld id="{BA7776A3-4EA2-48F2-8485-10885E93FA65}" type="datetime1">
              <a:rPr lang="en-US" smtClean="0"/>
              <a:t>7/25/2018</a:t>
            </a:fld>
            <a:endParaRPr lang="en-US" dirty="0"/>
          </a:p>
        </p:txBody>
      </p:sp>
      <p:sp>
        <p:nvSpPr>
          <p:cNvPr id="5" name="Slide Number Placeholder 4"/>
          <p:cNvSpPr>
            <a:spLocks noGrp="1"/>
          </p:cNvSpPr>
          <p:nvPr>
            <p:ph type="sldNum" sz="quarter" idx="11"/>
          </p:nvPr>
        </p:nvSpPr>
        <p:spPr/>
        <p:txBody>
          <a:bodyPr/>
          <a:lstStyle/>
          <a:p>
            <a:pPr>
              <a:defRPr/>
            </a:pPr>
            <a:fld id="{07FD1717-7AB6-482F-A157-AA362917366D}" type="slidenum">
              <a:rPr lang="en-US" altLang="en-US" smtClean="0"/>
              <a:pPr>
                <a:defRPr/>
              </a:pPr>
              <a:t>15</a:t>
            </a:fld>
            <a:endParaRPr lang="en-US" altLang="en-US" dirty="0"/>
          </a:p>
        </p:txBody>
      </p:sp>
    </p:spTree>
    <p:extLst>
      <p:ext uri="{BB962C8B-B14F-4D97-AF65-F5344CB8AC3E}">
        <p14:creationId xmlns:p14="http://schemas.microsoft.com/office/powerpoint/2010/main" val="150368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latin typeface="Arial" panose="020B0604020202020204" pitchFamily="34" charset="0"/>
                <a:cs typeface="Arial" panose="020B0604020202020204" pitchFamily="34" charset="0"/>
              </a:rPr>
              <a:t>In vision,</a:t>
            </a:r>
            <a:r>
              <a:rPr lang="en-US" sz="900" baseline="0" dirty="0" smtClean="0">
                <a:latin typeface="Arial" panose="020B0604020202020204" pitchFamily="34" charset="0"/>
                <a:cs typeface="Arial" panose="020B0604020202020204" pitchFamily="34" charset="0"/>
              </a:rPr>
              <a:t> t</a:t>
            </a:r>
            <a:r>
              <a:rPr lang="en-US" sz="900" dirty="0" smtClean="0">
                <a:latin typeface="Arial" panose="020B0604020202020204" pitchFamily="34" charset="0"/>
                <a:cs typeface="Arial" panose="020B0604020202020204" pitchFamily="34" charset="0"/>
              </a:rPr>
              <a:t>he</a:t>
            </a:r>
            <a:r>
              <a:rPr lang="en-US" sz="900" baseline="0" dirty="0" smtClean="0">
                <a:latin typeface="Arial" panose="020B0604020202020204" pitchFamily="34" charset="0"/>
                <a:cs typeface="Arial" panose="020B0604020202020204" pitchFamily="34" charset="0"/>
              </a:rPr>
              <a:t> Marine Corps is actually working to step out against many of these concepts and technologies. </a:t>
            </a:r>
          </a:p>
          <a:p>
            <a:pPr marL="171450" indent="-171450">
              <a:buFontTx/>
              <a:buChar char="-"/>
            </a:pPr>
            <a:r>
              <a:rPr lang="en-US" sz="900" baseline="0" dirty="0" smtClean="0">
                <a:latin typeface="Arial" panose="020B0604020202020204" pitchFamily="34" charset="0"/>
                <a:cs typeface="Arial" panose="020B0604020202020204" pitchFamily="34" charset="0"/>
              </a:rPr>
              <a:t>There are focused and resourced efforts targeting many of these key technologies laid out on the last slide. </a:t>
            </a:r>
          </a:p>
          <a:p>
            <a:pPr marL="171450" indent="-171450">
              <a:buFontTx/>
              <a:buChar char="-"/>
            </a:pPr>
            <a:r>
              <a:rPr lang="en-US" sz="900" dirty="0" smtClean="0">
                <a:latin typeface="Arial" panose="020B0604020202020204" pitchFamily="34" charset="0"/>
                <a:cs typeface="Arial" panose="020B0604020202020204" pitchFamily="34" charset="0"/>
              </a:rPr>
              <a:t>The</a:t>
            </a:r>
            <a:r>
              <a:rPr lang="en-US" sz="900" baseline="0" dirty="0" smtClean="0">
                <a:latin typeface="Arial" panose="020B0604020202020204" pitchFamily="34" charset="0"/>
                <a:cs typeface="Arial" panose="020B0604020202020204" pitchFamily="34" charset="0"/>
              </a:rPr>
              <a:t> past three years has seen an influx of bold new concepts that have the potential to transform the MAGTF and the overall Marine Corps. </a:t>
            </a:r>
          </a:p>
          <a:p>
            <a:pPr marL="171450" indent="-171450">
              <a:buFontTx/>
              <a:buChar char="-"/>
            </a:pPr>
            <a:endParaRPr lang="en-US" sz="900" baseline="0" dirty="0" smtClean="0">
              <a:latin typeface="Arial" panose="020B0604020202020204" pitchFamily="34" charset="0"/>
              <a:cs typeface="Arial" panose="020B0604020202020204" pitchFamily="34" charset="0"/>
            </a:endParaRPr>
          </a:p>
          <a:p>
            <a:pPr marL="0" indent="0">
              <a:buFontTx/>
              <a:buNone/>
            </a:pPr>
            <a:r>
              <a:rPr lang="en-US" sz="900" baseline="0" dirty="0" smtClean="0">
                <a:latin typeface="Arial" panose="020B0604020202020204" pitchFamily="34" charset="0"/>
                <a:cs typeface="Arial" panose="020B0604020202020204" pitchFamily="34" charset="0"/>
              </a:rPr>
              <a:t>However, there is much work to be done. In many ways – we have only scratched the surface of what will eventually be a very difficult journey. </a:t>
            </a:r>
          </a:p>
          <a:p>
            <a:pPr marL="171450" indent="-171450">
              <a:buFontTx/>
              <a:buChar char="-"/>
            </a:pPr>
            <a:r>
              <a:rPr lang="en-US" sz="900" baseline="0" dirty="0" smtClean="0">
                <a:latin typeface="Arial" panose="020B0604020202020204" pitchFamily="34" charset="0"/>
                <a:cs typeface="Arial" panose="020B0604020202020204" pitchFamily="34" charset="0"/>
              </a:rPr>
              <a:t>We’ve started with the right first steps – understanding these emerging technologies, and putting hard thought into how they enable future warfighting. </a:t>
            </a:r>
          </a:p>
          <a:p>
            <a:pPr marL="171450" indent="-171450">
              <a:buFontTx/>
              <a:buChar char="-"/>
            </a:pPr>
            <a:r>
              <a:rPr lang="en-US" sz="900" baseline="0" dirty="0" smtClean="0">
                <a:latin typeface="Arial" panose="020B0604020202020204" pitchFamily="34" charset="0"/>
                <a:cs typeface="Arial" panose="020B0604020202020204" pitchFamily="34" charset="0"/>
              </a:rPr>
              <a:t>What will be exponentially harder is the other 90% of the work left to be done. We have to turn these concepts into actual doctrinal advantages. We have to implement those proposed advantages into new leadership priorities, new policies, new manpower models, new training regiments, and we have to fundamentally change the speed at which we continue to adapt and sustain ourselves. </a:t>
            </a:r>
          </a:p>
          <a:p>
            <a:pPr marL="171450" indent="-171450">
              <a:buFontTx/>
              <a:buChar char="-"/>
            </a:pPr>
            <a:endParaRPr lang="en-US" sz="900" baseline="0" dirty="0" smtClean="0">
              <a:latin typeface="Arial" panose="020B0604020202020204" pitchFamily="34" charset="0"/>
              <a:cs typeface="Arial" panose="020B0604020202020204" pitchFamily="34" charset="0"/>
            </a:endParaRPr>
          </a:p>
          <a:p>
            <a:pPr marL="0" indent="0">
              <a:buFontTx/>
              <a:buNone/>
            </a:pPr>
            <a:r>
              <a:rPr lang="en-US" sz="900" baseline="0" dirty="0" smtClean="0">
                <a:latin typeface="Arial" panose="020B0604020202020204" pitchFamily="34" charset="0"/>
                <a:cs typeface="Arial" panose="020B0604020202020204" pitchFamily="34" charset="0"/>
              </a:rPr>
              <a:t>I propose that it’s not about finding the “next greatest idea” – it’s about creating the organization-wide conditions that will enable innovation to occur, and for the Marine Corps to harness that innovation into at-scale implementation across the Corps. </a:t>
            </a:r>
          </a:p>
          <a:p>
            <a:pPr marL="171450" indent="-171450">
              <a:buFontTx/>
              <a:buChar char="-"/>
            </a:pPr>
            <a:r>
              <a:rPr lang="en-US" sz="900" baseline="0" dirty="0" smtClean="0">
                <a:latin typeface="Arial" panose="020B0604020202020204" pitchFamily="34" charset="0"/>
                <a:cs typeface="Arial" panose="020B0604020202020204" pitchFamily="34" charset="0"/>
              </a:rPr>
              <a:t>To do that, we need to start with our </a:t>
            </a:r>
            <a:r>
              <a:rPr lang="en-US" sz="900" baseline="0" dirty="0" err="1" smtClean="0">
                <a:latin typeface="Arial" panose="020B0604020202020204" pitchFamily="34" charset="0"/>
                <a:cs typeface="Arial" panose="020B0604020202020204" pitchFamily="34" charset="0"/>
              </a:rPr>
              <a:t>endstate</a:t>
            </a:r>
            <a:r>
              <a:rPr lang="en-US" sz="900" baseline="0" dirty="0" smtClean="0">
                <a:latin typeface="Arial" panose="020B0604020202020204" pitchFamily="34" charset="0"/>
                <a:cs typeface="Arial" panose="020B0604020202020204" pitchFamily="34" charset="0"/>
              </a:rPr>
              <a:t> in mind: An empowered innovator. We should identify when and how innovators are already doing their work, and then design our organization to replicate that model at-scale and in accelerated timelines. </a:t>
            </a:r>
          </a:p>
          <a:p>
            <a:pPr marL="171450" indent="-171450">
              <a:buFontTx/>
              <a:buChar char="-"/>
            </a:pPr>
            <a:r>
              <a:rPr lang="en-US" sz="900" baseline="0" dirty="0" smtClean="0">
                <a:latin typeface="Arial" panose="020B0604020202020204" pitchFamily="34" charset="0"/>
                <a:cs typeface="Arial" panose="020B0604020202020204" pitchFamily="34" charset="0"/>
              </a:rPr>
              <a:t>That design will then move to the next layer out – the hierarchical managers and leaders who oversee innovation in their organizations. Not every manager is a leader; not every leader is a manager; but both of those are often the lynchpin to effective or failed innovation.</a:t>
            </a:r>
          </a:p>
          <a:p>
            <a:pPr marL="171450" indent="-171450">
              <a:buFontTx/>
              <a:buChar char="-"/>
            </a:pPr>
            <a:r>
              <a:rPr lang="en-US" sz="900" baseline="0" dirty="0" smtClean="0">
                <a:latin typeface="Arial" panose="020B0604020202020204" pitchFamily="34" charset="0"/>
                <a:cs typeface="Arial" panose="020B0604020202020204" pitchFamily="34" charset="0"/>
              </a:rPr>
              <a:t>In our pyramid hierarchy, nearly anyone in the chain of command can stop a good idea, conversely, everyone must agree to a new idea for it to continue. This culture must be overcome to allow both incremental innovation and disruptive innovation to occur.  </a:t>
            </a:r>
          </a:p>
          <a:p>
            <a:pPr marL="171450" indent="-171450">
              <a:buFontTx/>
              <a:buChar char="-"/>
            </a:pPr>
            <a:r>
              <a:rPr lang="en-US" sz="900" baseline="0" dirty="0" smtClean="0">
                <a:latin typeface="Arial" panose="020B0604020202020204" pitchFamily="34" charset="0"/>
                <a:cs typeface="Arial" panose="020B0604020202020204" pitchFamily="34" charset="0"/>
              </a:rPr>
              <a:t>Finally, we need to ask how we design the processes, policies, and culture of our organizations that create the structures for those leaders, managers, and innovators to do their work. What are their incentives? What are we measuring? Who is accountable for what? Are any of these things optimized to create successful conditions for our innovators? </a:t>
            </a:r>
          </a:p>
        </p:txBody>
      </p:sp>
      <p:sp>
        <p:nvSpPr>
          <p:cNvPr id="4" name="Date Placeholder 3"/>
          <p:cNvSpPr>
            <a:spLocks noGrp="1"/>
          </p:cNvSpPr>
          <p:nvPr>
            <p:ph type="dt" idx="10"/>
          </p:nvPr>
        </p:nvSpPr>
        <p:spPr/>
        <p:txBody>
          <a:bodyPr/>
          <a:lstStyle/>
          <a:p>
            <a:pPr>
              <a:defRPr/>
            </a:pPr>
            <a:fld id="{BA7776A3-4EA2-48F2-8485-10885E93FA65}" type="datetime1">
              <a:rPr lang="en-US" smtClean="0"/>
              <a:t>7/25/2018</a:t>
            </a:fld>
            <a:endParaRPr lang="en-US" dirty="0"/>
          </a:p>
        </p:txBody>
      </p:sp>
      <p:sp>
        <p:nvSpPr>
          <p:cNvPr id="5" name="Slide Number Placeholder 4"/>
          <p:cNvSpPr>
            <a:spLocks noGrp="1"/>
          </p:cNvSpPr>
          <p:nvPr>
            <p:ph type="sldNum" sz="quarter" idx="11"/>
          </p:nvPr>
        </p:nvSpPr>
        <p:spPr/>
        <p:txBody>
          <a:bodyPr/>
          <a:lstStyle/>
          <a:p>
            <a:pPr>
              <a:defRPr/>
            </a:pPr>
            <a:fld id="{07FD1717-7AB6-482F-A157-AA362917366D}" type="slidenum">
              <a:rPr lang="en-US" altLang="en-US" smtClean="0"/>
              <a:pPr>
                <a:defRPr/>
              </a:pPr>
              <a:t>2</a:t>
            </a:fld>
            <a:endParaRPr lang="en-US" altLang="en-US" dirty="0"/>
          </a:p>
        </p:txBody>
      </p:sp>
    </p:spTree>
    <p:extLst>
      <p:ext uri="{BB962C8B-B14F-4D97-AF65-F5344CB8AC3E}">
        <p14:creationId xmlns:p14="http://schemas.microsoft.com/office/powerpoint/2010/main" val="426589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latin typeface="Arial" panose="020B0604020202020204" pitchFamily="34" charset="0"/>
                <a:cs typeface="Arial" panose="020B0604020202020204" pitchFamily="34" charset="0"/>
              </a:rPr>
              <a:t>After</a:t>
            </a:r>
            <a:r>
              <a:rPr lang="en-US" sz="900" baseline="0" dirty="0" smtClean="0">
                <a:latin typeface="Arial" panose="020B0604020202020204" pitchFamily="34" charset="0"/>
                <a:cs typeface="Arial" panose="020B0604020202020204" pitchFamily="34" charset="0"/>
              </a:rPr>
              <a:t> nearly 4 years of attempting – and more often failing – to innovate in HQMC, I want to lay out some of the many lessons I’ve absorbed. Some of this is through failure, some is through mentorship, and some is through looking at innovation outside – our own history, other services, academic literature, and industry. </a:t>
            </a:r>
          </a:p>
          <a:p>
            <a:endParaRPr lang="en-US" sz="900" baseline="0" dirty="0" smtClean="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900" baseline="0" dirty="0" smtClean="0">
                <a:latin typeface="Arial" panose="020B0604020202020204" pitchFamily="34" charset="0"/>
                <a:cs typeface="Arial" panose="020B0604020202020204" pitchFamily="34" charset="0"/>
              </a:rPr>
              <a:t>The first two are from one of the CIA’s lead innovators and Deputy Directors, Carmen Medina. She articulates the need to find your calling in innovation, and to build a tribe around you. Ideally, these are things that you can find that already exist – but in many cases you will have to be that initial catalyst with all the passion that the role requires. In short, if innovation feels like another job – then you’re probably not doing it. </a:t>
            </a:r>
          </a:p>
          <a:p>
            <a:pPr marL="171450" indent="-171450">
              <a:buFontTx/>
              <a:buChar char="-"/>
            </a:pPr>
            <a:r>
              <a:rPr lang="en-US" sz="900" baseline="0" dirty="0" smtClean="0">
                <a:latin typeface="Arial" panose="020B0604020202020204" pitchFamily="34" charset="0"/>
                <a:cs typeface="Arial" panose="020B0604020202020204" pitchFamily="34" charset="0"/>
              </a:rPr>
              <a:t>I’ve had to learn – again and again – that all change hinges on one key ingredient. Timing. There will come a time where you’ll have to make a judgement call about whether you want to wait for the right timing, or you want to create that time on your schedule. Both are hard, but in very different ways.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900" baseline="0" dirty="0" smtClean="0">
                <a:latin typeface="Arial" panose="020B0604020202020204" pitchFamily="34" charset="0"/>
                <a:cs typeface="Arial" panose="020B0604020202020204" pitchFamily="34" charset="0"/>
              </a:rPr>
              <a:t>I’ve learned that if you’re truly creating powerful change– then it should feel messy, uncertain, and that you’re nearly always swimming upstream. The hope is that you’re fighting against improving your idea, and not fighting against your own people. Unfortunately, the latter is too often the case in large organizations and particularly the Marine Corps. </a:t>
            </a:r>
            <a:endParaRPr lang="en-US" sz="900" dirty="0">
              <a:latin typeface="Arial" panose="020B0604020202020204" pitchFamily="34" charset="0"/>
              <a:cs typeface="Arial" panose="020B0604020202020204" pitchFamily="34" charset="0"/>
            </a:endParaRPr>
          </a:p>
        </p:txBody>
      </p:sp>
      <p:sp>
        <p:nvSpPr>
          <p:cNvPr id="4" name="Date Placeholder 3"/>
          <p:cNvSpPr>
            <a:spLocks noGrp="1"/>
          </p:cNvSpPr>
          <p:nvPr>
            <p:ph type="dt" idx="10"/>
          </p:nvPr>
        </p:nvSpPr>
        <p:spPr/>
        <p:txBody>
          <a:bodyPr/>
          <a:lstStyle/>
          <a:p>
            <a:pPr>
              <a:defRPr/>
            </a:pPr>
            <a:fld id="{BA7776A3-4EA2-48F2-8485-10885E93FA65}" type="datetime1">
              <a:rPr lang="en-US" smtClean="0"/>
              <a:t>7/25/2018</a:t>
            </a:fld>
            <a:endParaRPr lang="en-US" dirty="0"/>
          </a:p>
        </p:txBody>
      </p:sp>
      <p:sp>
        <p:nvSpPr>
          <p:cNvPr id="5" name="Slide Number Placeholder 4"/>
          <p:cNvSpPr>
            <a:spLocks noGrp="1"/>
          </p:cNvSpPr>
          <p:nvPr>
            <p:ph type="sldNum" sz="quarter" idx="11"/>
          </p:nvPr>
        </p:nvSpPr>
        <p:spPr/>
        <p:txBody>
          <a:bodyPr/>
          <a:lstStyle/>
          <a:p>
            <a:pPr>
              <a:defRPr/>
            </a:pPr>
            <a:fld id="{07FD1717-7AB6-482F-A157-AA362917366D}" type="slidenum">
              <a:rPr lang="en-US" altLang="en-US" smtClean="0"/>
              <a:pPr>
                <a:defRPr/>
              </a:pPr>
              <a:t>3</a:t>
            </a:fld>
            <a:endParaRPr lang="en-US" altLang="en-US" dirty="0"/>
          </a:p>
        </p:txBody>
      </p:sp>
    </p:spTree>
    <p:extLst>
      <p:ext uri="{BB962C8B-B14F-4D97-AF65-F5344CB8AC3E}">
        <p14:creationId xmlns:p14="http://schemas.microsoft.com/office/powerpoint/2010/main" val="364818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baseline="0" dirty="0" smtClean="0">
                <a:latin typeface="Arial" panose="020B0604020202020204" pitchFamily="34" charset="0"/>
                <a:cs typeface="Arial" panose="020B0604020202020204" pitchFamily="34" charset="0"/>
              </a:rPr>
              <a:t>If you are a leader – my ask to you is that you not immediately stop trying to be the innovator.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900" baseline="0" dirty="0" smtClean="0">
                <a:latin typeface="Arial" panose="020B0604020202020204" pitchFamily="34" charset="0"/>
                <a:cs typeface="Arial" panose="020B0604020202020204" pitchFamily="34" charset="0"/>
              </a:rPr>
              <a:t>Your first job is to inspire your people to create a new future. You can do this by constantly communicating the imperative for change and setting forth the vision for your end state, at a conceptual level. It does NOT require you to have any brilliant ideas – only to listen to others. Even if you can’t do this basic thing – many managers struggle with this, you can at least do the rest of this.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900" baseline="0" dirty="0" smtClean="0">
                <a:latin typeface="Arial" panose="020B0604020202020204" pitchFamily="34" charset="0"/>
                <a:cs typeface="Arial" panose="020B0604020202020204" pitchFamily="34" charset="0"/>
              </a:rPr>
              <a:t>For the leader-innovators out there, please here me carefully! There is a role for everyone to innovate, but if your role is to lead innovation – than you have to get out of your peoples way. When a leader comes in with all the bright ideas, then the leader immediately suppresses the necessary exploration and candid feedback that the innovators need to be successful. The key to innovation is that the first idea is nearly always the wrong idea. But it’s a starting point that takes you on a journey towards the right idea.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900" baseline="0" dirty="0" smtClean="0">
                <a:latin typeface="Arial" panose="020B0604020202020204" pitchFamily="34" charset="0"/>
                <a:cs typeface="Arial" panose="020B0604020202020204" pitchFamily="34" charset="0"/>
              </a:rPr>
              <a:t>In order to get your people to that right idea, you have to be willing to destroy their barriers – which is often a matter of not having any </a:t>
            </a:r>
            <a:r>
              <a:rPr lang="en-US" sz="900" baseline="0" dirty="0" err="1" smtClean="0">
                <a:latin typeface="Arial" panose="020B0604020202020204" pitchFamily="34" charset="0"/>
                <a:cs typeface="Arial" panose="020B0604020202020204" pitchFamily="34" charset="0"/>
              </a:rPr>
              <a:t>tradespace</a:t>
            </a:r>
            <a:r>
              <a:rPr lang="en-US" sz="900" baseline="0" dirty="0" smtClean="0">
                <a:latin typeface="Arial" panose="020B0604020202020204" pitchFamily="34" charset="0"/>
                <a:cs typeface="Arial" panose="020B0604020202020204" pitchFamily="34" charset="0"/>
              </a:rPr>
              <a:t> for your people to think, plan, execute, or invest. Said simply – what are you willing to STOP doing so that you can start something new?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900" baseline="0" dirty="0" smtClean="0">
                <a:latin typeface="Arial" panose="020B0604020202020204" pitchFamily="34" charset="0"/>
                <a:cs typeface="Arial" panose="020B0604020202020204" pitchFamily="34" charset="0"/>
              </a:rPr>
              <a:t>Next, you have to empower your people. They have to move at the speed of trust, and they do that by taking ownership of their destiny, making their mistakes, and iterating towards innovation.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900" baseline="0" dirty="0" smtClean="0">
                <a:latin typeface="Arial" panose="020B0604020202020204" pitchFamily="34" charset="0"/>
                <a:cs typeface="Arial" panose="020B0604020202020204" pitchFamily="34" charset="0"/>
              </a:rPr>
              <a:t>Finally, I encourage you to think very critically about how you organize the innovation projects that you commission. If you always bring in the same people who use the same methods, then why should you expect anything different than what is already being done? Inject bold new inputs with diversity of thought – people new to the problem, people that are critical, junior people, senior people, non-Marines, ANYTHING to ensure that basic assumptions are questioned. </a:t>
            </a:r>
            <a:endParaRPr lang="en-US" sz="900" dirty="0">
              <a:latin typeface="Arial" panose="020B0604020202020204" pitchFamily="34" charset="0"/>
              <a:cs typeface="Arial" panose="020B0604020202020204" pitchFamily="34" charset="0"/>
            </a:endParaRPr>
          </a:p>
        </p:txBody>
      </p:sp>
      <p:sp>
        <p:nvSpPr>
          <p:cNvPr id="4" name="Date Placeholder 3"/>
          <p:cNvSpPr>
            <a:spLocks noGrp="1"/>
          </p:cNvSpPr>
          <p:nvPr>
            <p:ph type="dt" idx="10"/>
          </p:nvPr>
        </p:nvSpPr>
        <p:spPr/>
        <p:txBody>
          <a:bodyPr/>
          <a:lstStyle/>
          <a:p>
            <a:pPr>
              <a:defRPr/>
            </a:pPr>
            <a:fld id="{BA7776A3-4EA2-48F2-8485-10885E93FA65}" type="datetime1">
              <a:rPr lang="en-US" smtClean="0"/>
              <a:t>7/25/2018</a:t>
            </a:fld>
            <a:endParaRPr lang="en-US" dirty="0"/>
          </a:p>
        </p:txBody>
      </p:sp>
      <p:sp>
        <p:nvSpPr>
          <p:cNvPr id="5" name="Slide Number Placeholder 4"/>
          <p:cNvSpPr>
            <a:spLocks noGrp="1"/>
          </p:cNvSpPr>
          <p:nvPr>
            <p:ph type="sldNum" sz="quarter" idx="11"/>
          </p:nvPr>
        </p:nvSpPr>
        <p:spPr/>
        <p:txBody>
          <a:bodyPr/>
          <a:lstStyle/>
          <a:p>
            <a:pPr>
              <a:defRPr/>
            </a:pPr>
            <a:fld id="{07FD1717-7AB6-482F-A157-AA362917366D}" type="slidenum">
              <a:rPr lang="en-US" altLang="en-US" smtClean="0"/>
              <a:pPr>
                <a:defRPr/>
              </a:pPr>
              <a:t>4</a:t>
            </a:fld>
            <a:endParaRPr lang="en-US" altLang="en-US" dirty="0"/>
          </a:p>
        </p:txBody>
      </p:sp>
    </p:spTree>
    <p:extLst>
      <p:ext uri="{BB962C8B-B14F-4D97-AF65-F5344CB8AC3E}">
        <p14:creationId xmlns:p14="http://schemas.microsoft.com/office/powerpoint/2010/main" val="142053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900" dirty="0" smtClean="0">
                <a:latin typeface="Arial" panose="020B0604020202020204" pitchFamily="34" charset="0"/>
                <a:cs typeface="Arial" panose="020B0604020202020204" pitchFamily="34" charset="0"/>
              </a:rPr>
              <a:t>Today</a:t>
            </a:r>
          </a:p>
          <a:p>
            <a:pPr marL="171450" indent="-171450">
              <a:buFontTx/>
              <a:buChar char="-"/>
            </a:pPr>
            <a:r>
              <a:rPr lang="en-US" sz="900" dirty="0" smtClean="0">
                <a:latin typeface="Arial" panose="020B0604020202020204" pitchFamily="34" charset="0"/>
                <a:cs typeface="Arial" panose="020B0604020202020204" pitchFamily="34" charset="0"/>
              </a:rPr>
              <a:t>Current</a:t>
            </a:r>
            <a:r>
              <a:rPr lang="en-US" sz="900" baseline="0" dirty="0" smtClean="0">
                <a:latin typeface="Arial" panose="020B0604020202020204" pitchFamily="34" charset="0"/>
                <a:cs typeface="Arial" panose="020B0604020202020204" pitchFamily="34" charset="0"/>
              </a:rPr>
              <a:t> system is optimized against a Soviet-era adversary, designed to linearly evolve our capabilities over time by adhering to annual strategy documents and consensus-driven processes. </a:t>
            </a:r>
          </a:p>
          <a:p>
            <a:pPr marL="171450" indent="-171450">
              <a:buFontTx/>
              <a:buChar char="-"/>
            </a:pPr>
            <a:r>
              <a:rPr lang="en-US" sz="900" baseline="0" dirty="0" smtClean="0">
                <a:latin typeface="Arial" panose="020B0604020202020204" pitchFamily="34" charset="0"/>
                <a:cs typeface="Arial" panose="020B0604020202020204" pitchFamily="34" charset="0"/>
              </a:rPr>
              <a:t>This system tends towards isolation, heroics, and cyclically-driven re-learning to make the same mistakes as our predecessors</a:t>
            </a:r>
          </a:p>
          <a:p>
            <a:pPr marL="171450" indent="-171450">
              <a:buFontTx/>
              <a:buChar char="-"/>
            </a:pPr>
            <a:r>
              <a:rPr lang="en-US" sz="900" baseline="0" dirty="0" smtClean="0">
                <a:latin typeface="Arial" panose="020B0604020202020204" pitchFamily="34" charset="0"/>
                <a:cs typeface="Arial" panose="020B0604020202020204" pitchFamily="34" charset="0"/>
              </a:rPr>
              <a:t>This fundamental system has served the DoD/Marine Corps for decades – so what’s the problem? </a:t>
            </a:r>
          </a:p>
          <a:p>
            <a:pPr marL="171450" indent="-171450">
              <a:buFontTx/>
              <a:buChar char="-"/>
            </a:pPr>
            <a:r>
              <a:rPr lang="en-US" sz="900" baseline="0" dirty="0" smtClean="0">
                <a:latin typeface="Arial" panose="020B0604020202020204" pitchFamily="34" charset="0"/>
                <a:cs typeface="Arial" panose="020B0604020202020204" pitchFamily="34" charset="0"/>
              </a:rPr>
              <a:t>1)Speed, 2) </a:t>
            </a:r>
            <a:r>
              <a:rPr lang="en-US" sz="900" baseline="0" dirty="0" err="1" smtClean="0">
                <a:latin typeface="Arial" panose="020B0604020202020204" pitchFamily="34" charset="0"/>
                <a:cs typeface="Arial" panose="020B0604020202020204" pitchFamily="34" charset="0"/>
              </a:rPr>
              <a:t>Tradespace</a:t>
            </a:r>
            <a:r>
              <a:rPr lang="en-US" sz="900" baseline="0" dirty="0" smtClean="0">
                <a:latin typeface="Arial" panose="020B0604020202020204" pitchFamily="34" charset="0"/>
                <a:cs typeface="Arial" panose="020B0604020202020204" pitchFamily="34" charset="0"/>
              </a:rPr>
              <a:t>, and 3) Adaptability</a:t>
            </a:r>
          </a:p>
          <a:p>
            <a:pPr marL="171450" indent="-171450">
              <a:buFontTx/>
              <a:buChar char="-"/>
            </a:pPr>
            <a:r>
              <a:rPr lang="en-US" sz="900" baseline="0" dirty="0" smtClean="0">
                <a:latin typeface="Arial" panose="020B0604020202020204" pitchFamily="34" charset="0"/>
                <a:cs typeface="Arial" panose="020B0604020202020204" pitchFamily="34" charset="0"/>
              </a:rPr>
              <a:t>Speed: The rates of adaptation - both adversaries and technologies - are consistently outpacing our ability to move an idea into at-scale fielding. </a:t>
            </a:r>
          </a:p>
          <a:p>
            <a:pPr marL="171450" indent="-171450">
              <a:buFontTx/>
              <a:buChar char="-"/>
            </a:pPr>
            <a:r>
              <a:rPr lang="en-US" sz="900" baseline="0" dirty="0" err="1" smtClean="0">
                <a:latin typeface="Arial" panose="020B0604020202020204" pitchFamily="34" charset="0"/>
                <a:cs typeface="Arial" panose="020B0604020202020204" pitchFamily="34" charset="0"/>
              </a:rPr>
              <a:t>Tradespace</a:t>
            </a:r>
            <a:r>
              <a:rPr lang="en-US" sz="900" baseline="0" dirty="0" smtClean="0">
                <a:latin typeface="Arial" panose="020B0604020202020204" pitchFamily="34" charset="0"/>
                <a:cs typeface="Arial" panose="020B0604020202020204" pitchFamily="34" charset="0"/>
              </a:rPr>
              <a:t>: Hyper-focus on process leaves out the </a:t>
            </a:r>
            <a:r>
              <a:rPr lang="en-US" sz="900" baseline="0" dirty="0" err="1" smtClean="0">
                <a:latin typeface="Arial" panose="020B0604020202020204" pitchFamily="34" charset="0"/>
                <a:cs typeface="Arial" panose="020B0604020202020204" pitchFamily="34" charset="0"/>
              </a:rPr>
              <a:t>tradespace</a:t>
            </a:r>
            <a:r>
              <a:rPr lang="en-US" sz="900" baseline="0" dirty="0" smtClean="0">
                <a:latin typeface="Arial" panose="020B0604020202020204" pitchFamily="34" charset="0"/>
                <a:cs typeface="Arial" panose="020B0604020202020204" pitchFamily="34" charset="0"/>
              </a:rPr>
              <a:t> to focus on other things – either disruptive new capabilities, or finding ways to aggressively divest of existing capabilities</a:t>
            </a:r>
          </a:p>
          <a:p>
            <a:pPr marL="171450" indent="-171450">
              <a:buFontTx/>
              <a:buChar char="-"/>
            </a:pPr>
            <a:r>
              <a:rPr lang="en-US" sz="900" baseline="0" dirty="0" smtClean="0">
                <a:latin typeface="Arial" panose="020B0604020202020204" pitchFamily="34" charset="0"/>
                <a:cs typeface="Arial" panose="020B0604020202020204" pitchFamily="34" charset="0"/>
              </a:rPr>
              <a:t>Adaptability: The need for consensus and documentation makes it extremely difficult to achieve surprise through our capabilities, or adapt ourselves for boldness</a:t>
            </a:r>
          </a:p>
          <a:p>
            <a:pPr marL="171450" indent="-171450">
              <a:buFontTx/>
              <a:buChar char="-"/>
            </a:pPr>
            <a:endParaRPr lang="en-US" sz="900" baseline="0" dirty="0" smtClean="0">
              <a:latin typeface="Arial" panose="020B0604020202020204" pitchFamily="34" charset="0"/>
              <a:cs typeface="Arial" panose="020B0604020202020204" pitchFamily="34" charset="0"/>
            </a:endParaRPr>
          </a:p>
          <a:p>
            <a:pPr marL="171450" indent="-171450">
              <a:buFontTx/>
              <a:buChar char="-"/>
            </a:pPr>
            <a:endParaRPr lang="en-US" sz="900" dirty="0" smtClean="0">
              <a:latin typeface="Arial" panose="020B0604020202020204" pitchFamily="34" charset="0"/>
              <a:cs typeface="Arial" panose="020B0604020202020204" pitchFamily="34" charset="0"/>
            </a:endParaRPr>
          </a:p>
        </p:txBody>
      </p:sp>
      <p:sp>
        <p:nvSpPr>
          <p:cNvPr id="4" name="Date Placeholder 3"/>
          <p:cNvSpPr>
            <a:spLocks noGrp="1"/>
          </p:cNvSpPr>
          <p:nvPr>
            <p:ph type="dt" idx="10"/>
          </p:nvPr>
        </p:nvSpPr>
        <p:spPr/>
        <p:txBody>
          <a:bodyPr/>
          <a:lstStyle/>
          <a:p>
            <a:pPr>
              <a:defRPr/>
            </a:pPr>
            <a:fld id="{BA7776A3-4EA2-48F2-8485-10885E93FA65}" type="datetime1">
              <a:rPr lang="en-US" smtClean="0"/>
              <a:t>7/25/2018</a:t>
            </a:fld>
            <a:endParaRPr lang="en-US" dirty="0"/>
          </a:p>
        </p:txBody>
      </p:sp>
      <p:sp>
        <p:nvSpPr>
          <p:cNvPr id="5" name="Slide Number Placeholder 4"/>
          <p:cNvSpPr>
            <a:spLocks noGrp="1"/>
          </p:cNvSpPr>
          <p:nvPr>
            <p:ph type="sldNum" sz="quarter" idx="11"/>
          </p:nvPr>
        </p:nvSpPr>
        <p:spPr/>
        <p:txBody>
          <a:bodyPr/>
          <a:lstStyle/>
          <a:p>
            <a:pPr>
              <a:defRPr/>
            </a:pPr>
            <a:fld id="{07FD1717-7AB6-482F-A157-AA362917366D}" type="slidenum">
              <a:rPr lang="en-US" altLang="en-US" smtClean="0"/>
              <a:pPr>
                <a:defRPr/>
              </a:pPr>
              <a:t>5</a:t>
            </a:fld>
            <a:endParaRPr lang="en-US" altLang="en-US" dirty="0"/>
          </a:p>
        </p:txBody>
      </p:sp>
    </p:spTree>
    <p:extLst>
      <p:ext uri="{BB962C8B-B14F-4D97-AF65-F5344CB8AC3E}">
        <p14:creationId xmlns:p14="http://schemas.microsoft.com/office/powerpoint/2010/main" val="428570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900" baseline="0" dirty="0" smtClean="0">
                <a:latin typeface="Arial" panose="020B0604020202020204" pitchFamily="34" charset="0"/>
                <a:cs typeface="Arial" panose="020B0604020202020204" pitchFamily="34" charset="0"/>
              </a:rPr>
              <a:t>Tomorrow</a:t>
            </a:r>
          </a:p>
          <a:p>
            <a:pPr marL="171450" indent="-171450">
              <a:buFontTx/>
              <a:buChar char="-"/>
            </a:pPr>
            <a:r>
              <a:rPr lang="en-US" sz="900" baseline="0" dirty="0" smtClean="0">
                <a:latin typeface="Arial" panose="020B0604020202020204" pitchFamily="34" charset="0"/>
                <a:cs typeface="Arial" panose="020B0604020202020204" pitchFamily="34" charset="0"/>
              </a:rPr>
              <a:t>So if we were to start again, to design ourselves for innovation – what would that look like? </a:t>
            </a:r>
          </a:p>
          <a:p>
            <a:pPr marL="171450" indent="-171450">
              <a:buFontTx/>
              <a:buChar char="-"/>
            </a:pPr>
            <a:r>
              <a:rPr lang="en-US" sz="900" baseline="0" dirty="0" smtClean="0">
                <a:latin typeface="Arial" panose="020B0604020202020204" pitchFamily="34" charset="0"/>
                <a:cs typeface="Arial" panose="020B0604020202020204" pitchFamily="34" charset="0"/>
              </a:rPr>
              <a:t>Of course, we don’t have all the answers, but we know some of the basic characteristics</a:t>
            </a:r>
          </a:p>
          <a:p>
            <a:pPr marL="171450" indent="-171450">
              <a:buFontTx/>
              <a:buChar char="-"/>
            </a:pPr>
            <a:r>
              <a:rPr lang="en-US" sz="900" baseline="0" dirty="0" smtClean="0">
                <a:latin typeface="Arial" panose="020B0604020202020204" pitchFamily="34" charset="0"/>
                <a:cs typeface="Arial" panose="020B0604020202020204" pitchFamily="34" charset="0"/>
              </a:rPr>
              <a:t>First – we must embrace the risk inherent in meaningful innovation. That means actual mistakes and failures. That doesn’t absolve us from ensuring that those mistakes are the “right mistakes”, ones where we document what we’ve learned and move forward.</a:t>
            </a:r>
          </a:p>
          <a:p>
            <a:pPr marL="171450" indent="-171450">
              <a:buFontTx/>
              <a:buChar char="-"/>
            </a:pPr>
            <a:r>
              <a:rPr lang="en-US" sz="900" baseline="0" dirty="0" smtClean="0">
                <a:latin typeface="Arial" panose="020B0604020202020204" pitchFamily="34" charset="0"/>
                <a:cs typeface="Arial" panose="020B0604020202020204" pitchFamily="34" charset="0"/>
              </a:rPr>
              <a:t>The chart in the upper right is actually stolen from Dean </a:t>
            </a:r>
            <a:r>
              <a:rPr lang="en-US" sz="900" baseline="0" dirty="0" err="1" smtClean="0">
                <a:latin typeface="Arial" panose="020B0604020202020204" pitchFamily="34" charset="0"/>
                <a:cs typeface="Arial" panose="020B0604020202020204" pitchFamily="34" charset="0"/>
              </a:rPr>
              <a:t>Kamen</a:t>
            </a:r>
            <a:r>
              <a:rPr lang="en-US" sz="900" baseline="0" dirty="0" smtClean="0">
                <a:latin typeface="Arial" panose="020B0604020202020204" pitchFamily="34" charset="0"/>
                <a:cs typeface="Arial" panose="020B0604020202020204" pitchFamily="34" charset="0"/>
              </a:rPr>
              <a:t>, the inventor of Home Dialysis machines, the Segway, and the multi-flavor soda dispensing machines. He actually spoke here at our first symposium two years ago, and reiterated the inherent mess of innovation – but ultimately it should deliver either faster or better solutions. </a:t>
            </a:r>
          </a:p>
          <a:p>
            <a:pPr marL="171450" indent="-171450">
              <a:buFontTx/>
              <a:buChar char="-"/>
            </a:pPr>
            <a:r>
              <a:rPr lang="en-US" sz="900" baseline="0" dirty="0" smtClean="0">
                <a:latin typeface="Arial" panose="020B0604020202020204" pitchFamily="34" charset="0"/>
                <a:cs typeface="Arial" panose="020B0604020202020204" pitchFamily="34" charset="0"/>
              </a:rPr>
              <a:t>Must stop looking at innovation as some </a:t>
            </a:r>
            <a:r>
              <a:rPr lang="en-US" sz="900" baseline="0" dirty="0" err="1" smtClean="0">
                <a:latin typeface="Arial" panose="020B0604020202020204" pitchFamily="34" charset="0"/>
                <a:cs typeface="Arial" panose="020B0604020202020204" pitchFamily="34" charset="0"/>
              </a:rPr>
              <a:t>uber</a:t>
            </a:r>
            <a:r>
              <a:rPr lang="en-US" sz="900" baseline="0" dirty="0" smtClean="0">
                <a:latin typeface="Arial" panose="020B0604020202020204" pitchFamily="34" charset="0"/>
                <a:cs typeface="Arial" panose="020B0604020202020204" pitchFamily="34" charset="0"/>
              </a:rPr>
              <a:t> process or set of processes. Instead, we have to deliberately establish the right conditions to enable trust, speed, and adaptability. </a:t>
            </a:r>
          </a:p>
          <a:p>
            <a:pPr marL="171450" indent="-171450">
              <a:buFontTx/>
              <a:buChar char="-"/>
            </a:pPr>
            <a:r>
              <a:rPr lang="en-US" sz="900" baseline="0" dirty="0" smtClean="0">
                <a:latin typeface="Arial" panose="020B0604020202020204" pitchFamily="34" charset="0"/>
                <a:cs typeface="Arial" panose="020B0604020202020204" pitchFamily="34" charset="0"/>
              </a:rPr>
              <a:t>In many ways, we don’t know what we don’t know – but we know enough to start. It’s about allowing ourselves to think again, and creating the space for us to embrace innovation when it occurs around us. </a:t>
            </a:r>
          </a:p>
          <a:p>
            <a:pPr marL="171450" indent="-171450">
              <a:buFontTx/>
              <a:buChar char="-"/>
            </a:pPr>
            <a:r>
              <a:rPr lang="en-US" sz="900" baseline="0" dirty="0" smtClean="0">
                <a:latin typeface="Arial" panose="020B0604020202020204" pitchFamily="34" charset="0"/>
                <a:cs typeface="Arial" panose="020B0604020202020204" pitchFamily="34" charset="0"/>
              </a:rPr>
              <a:t>We do this by iterating rapidly through concurrent and distributed cycles of “Build – Measure – Learn”. This moves ideas into capabilities, and back into data that we can re-harness for more and better ideas. This self-reinforcing cycle provides a virtuous ecosystem that is constantly improving and delivering, rather than our current trend to increase complexity and increase process. </a:t>
            </a:r>
          </a:p>
        </p:txBody>
      </p:sp>
      <p:sp>
        <p:nvSpPr>
          <p:cNvPr id="4" name="Date Placeholder 3"/>
          <p:cNvSpPr>
            <a:spLocks noGrp="1"/>
          </p:cNvSpPr>
          <p:nvPr>
            <p:ph type="dt" idx="10"/>
          </p:nvPr>
        </p:nvSpPr>
        <p:spPr/>
        <p:txBody>
          <a:bodyPr/>
          <a:lstStyle/>
          <a:p>
            <a:pPr>
              <a:defRPr/>
            </a:pPr>
            <a:fld id="{BA7776A3-4EA2-48F2-8485-10885E93FA65}" type="datetime1">
              <a:rPr lang="en-US" smtClean="0"/>
              <a:t>7/25/2018</a:t>
            </a:fld>
            <a:endParaRPr lang="en-US" dirty="0"/>
          </a:p>
        </p:txBody>
      </p:sp>
      <p:sp>
        <p:nvSpPr>
          <p:cNvPr id="5" name="Slide Number Placeholder 4"/>
          <p:cNvSpPr>
            <a:spLocks noGrp="1"/>
          </p:cNvSpPr>
          <p:nvPr>
            <p:ph type="sldNum" sz="quarter" idx="11"/>
          </p:nvPr>
        </p:nvSpPr>
        <p:spPr/>
        <p:txBody>
          <a:bodyPr/>
          <a:lstStyle/>
          <a:p>
            <a:pPr>
              <a:defRPr/>
            </a:pPr>
            <a:fld id="{07FD1717-7AB6-482F-A157-AA362917366D}" type="slidenum">
              <a:rPr lang="en-US" altLang="en-US" smtClean="0"/>
              <a:pPr>
                <a:defRPr/>
              </a:pPr>
              <a:t>6</a:t>
            </a:fld>
            <a:endParaRPr lang="en-US" altLang="en-US" dirty="0"/>
          </a:p>
        </p:txBody>
      </p:sp>
    </p:spTree>
    <p:extLst>
      <p:ext uri="{BB962C8B-B14F-4D97-AF65-F5344CB8AC3E}">
        <p14:creationId xmlns:p14="http://schemas.microsoft.com/office/powerpoint/2010/main" val="2469108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dirty="0">
                <a:latin typeface="Arial" panose="020B0604020202020204" pitchFamily="34" charset="0"/>
                <a:cs typeface="Arial" panose="020B0604020202020204" pitchFamily="34" charset="0"/>
              </a:rPr>
              <a:t>       On a recent trip, I read the autobiography of Vannevar Bush---who was FDR’s head scientist in WWII. In this book he said you could trace all weapon systems of WWII to the combustion engine, Eli Whitney's interchangeable parts, and Ford’s mass production line. Bush said everything in WWII….with the exception of the atomic bomb….could be traced back to the Industrial Revolution technology that was introduced in WWI.  In WWII we evolved and matured this technology with great devastating effect on our enemies.  We can also say that these technologies continued to be matured and were used on the battlefields in Kuwait, Iraq, and Afghanistan.  This ties into our concept of hybrid logistics, a blend of old and new.  Today’s logisticians have to support Industrial Revolution platforms that are more complex, heavier, and fuel-maintenance intensive, while incorporating new technology that makes us more agile, mobile, and lethal.  More on that in the next slide.  </a:t>
            </a:r>
          </a:p>
          <a:p>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883" indent="-285724">
              <a:defRPr>
                <a:solidFill>
                  <a:schemeClr val="tx1"/>
                </a:solidFill>
                <a:latin typeface="Arial" panose="020B0604020202020204" pitchFamily="34" charset="0"/>
                <a:cs typeface="Arial" panose="020B0604020202020204" pitchFamily="34" charset="0"/>
              </a:defRPr>
            </a:lvl2pPr>
            <a:lvl3pPr marL="1142898" indent="-228580">
              <a:defRPr>
                <a:solidFill>
                  <a:schemeClr val="tx1"/>
                </a:solidFill>
                <a:latin typeface="Arial" panose="020B0604020202020204" pitchFamily="34" charset="0"/>
                <a:cs typeface="Arial" panose="020B0604020202020204" pitchFamily="34" charset="0"/>
              </a:defRPr>
            </a:lvl3pPr>
            <a:lvl4pPr marL="1600057" indent="-228580">
              <a:defRPr>
                <a:solidFill>
                  <a:schemeClr val="tx1"/>
                </a:solidFill>
                <a:latin typeface="Arial" panose="020B0604020202020204" pitchFamily="34" charset="0"/>
                <a:cs typeface="Arial" panose="020B0604020202020204" pitchFamily="34" charset="0"/>
              </a:defRPr>
            </a:lvl4pPr>
            <a:lvl5pPr marL="2057217" indent="-228580">
              <a:defRPr>
                <a:solidFill>
                  <a:schemeClr val="tx1"/>
                </a:solidFill>
                <a:latin typeface="Arial" panose="020B0604020202020204" pitchFamily="34" charset="0"/>
                <a:cs typeface="Arial" panose="020B0604020202020204" pitchFamily="34" charset="0"/>
              </a:defRPr>
            </a:lvl5pPr>
            <a:lvl6pPr marL="2514376" indent="-2285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535" indent="-2285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695" indent="-2285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854" indent="-2285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5234B9-3782-4BD5-8DFA-4EE323594096}" type="slidenum">
              <a:rPr lang="en-US" altLang="en-US" smtClean="0">
                <a:latin typeface="Calibri" panose="020F0502020204030204" pitchFamily="34" charset="0"/>
              </a:rPr>
              <a:pPr/>
              <a:t>7</a:t>
            </a:fld>
            <a:endParaRPr lang="en-US" altLang="en-US" dirty="0" smtClean="0">
              <a:latin typeface="Calibri" panose="020F0502020204030204" pitchFamily="34" charset="0"/>
            </a:endParaRPr>
          </a:p>
        </p:txBody>
      </p:sp>
      <p:sp>
        <p:nvSpPr>
          <p:cNvPr id="2" name="Date Placeholder 1"/>
          <p:cNvSpPr>
            <a:spLocks noGrp="1"/>
          </p:cNvSpPr>
          <p:nvPr>
            <p:ph type="dt" idx="10"/>
          </p:nvPr>
        </p:nvSpPr>
        <p:spPr/>
        <p:txBody>
          <a:bodyPr/>
          <a:lstStyle/>
          <a:p>
            <a:pPr>
              <a:defRPr/>
            </a:pPr>
            <a:fld id="{BAC3244F-AC0A-4504-894B-2D07708BAEE2}" type="datetime1">
              <a:rPr lang="en-US" smtClean="0"/>
              <a:t>7/25/2018</a:t>
            </a:fld>
            <a:endParaRPr lang="en-US" dirty="0"/>
          </a:p>
        </p:txBody>
      </p:sp>
    </p:spTree>
    <p:extLst>
      <p:ext uri="{BB962C8B-B14F-4D97-AF65-F5344CB8AC3E}">
        <p14:creationId xmlns:p14="http://schemas.microsoft.com/office/powerpoint/2010/main" val="682554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sz="900" dirty="0" err="1" smtClean="0">
                <a:latin typeface="Arial" panose="020B0604020202020204" pitchFamily="34" charset="0"/>
                <a:cs typeface="Arial" panose="020B0604020202020204" pitchFamily="34" charset="0"/>
              </a:rPr>
              <a:t>Vannevar</a:t>
            </a:r>
            <a:r>
              <a:rPr lang="en-US" sz="900" dirty="0" smtClean="0">
                <a:latin typeface="Arial" panose="020B0604020202020204" pitchFamily="34" charset="0"/>
                <a:cs typeface="Arial" panose="020B0604020202020204" pitchFamily="34" charset="0"/>
              </a:rPr>
              <a:t> Bush architected the</a:t>
            </a:r>
            <a:r>
              <a:rPr lang="en-US" sz="900" baseline="0" dirty="0" smtClean="0">
                <a:latin typeface="Arial" panose="020B0604020202020204" pitchFamily="34" charset="0"/>
                <a:cs typeface="Arial" panose="020B0604020202020204" pitchFamily="34" charset="0"/>
              </a:rPr>
              <a:t> future of the DoD for the next 50 years. We are at a similar period of technological disruption, requiring a new architecture that is purpose-built for today’s modern context. </a:t>
            </a:r>
          </a:p>
          <a:p>
            <a:pPr marL="171450" indent="-171450">
              <a:buFontTx/>
              <a:buChar char="-"/>
            </a:pPr>
            <a:r>
              <a:rPr lang="en-US" sz="900" baseline="0" dirty="0" smtClean="0">
                <a:latin typeface="Arial" panose="020B0604020202020204" pitchFamily="34" charset="0"/>
                <a:cs typeface="Arial" panose="020B0604020202020204" pitchFamily="34" charset="0"/>
              </a:rPr>
              <a:t>We think that there are at least three domains of technology that are converging to change not only the character of warfare, but possibly even it’s nature. </a:t>
            </a:r>
          </a:p>
          <a:p>
            <a:pPr marL="171450" indent="-171450">
              <a:buFontTx/>
              <a:buChar char="-"/>
            </a:pPr>
            <a:r>
              <a:rPr lang="en-US" sz="900" baseline="0" dirty="0" smtClean="0">
                <a:latin typeface="Arial" panose="020B0604020202020204" pitchFamily="34" charset="0"/>
                <a:cs typeface="Arial" panose="020B0604020202020204" pitchFamily="34" charset="0"/>
              </a:rPr>
              <a:t>As we move from very basic automation and towards machines that can learn, think, and even generate their own ideas - AI will continue to rapidly evolve. This is likely less about Terminators and more about Jarvis – computers that we can use to export the complexity of battlefield decision making. </a:t>
            </a:r>
          </a:p>
          <a:p>
            <a:pPr marL="171450" indent="-171450">
              <a:buFontTx/>
              <a:buChar char="-"/>
            </a:pPr>
            <a:r>
              <a:rPr lang="en-US" sz="900" dirty="0" smtClean="0">
                <a:latin typeface="Arial" panose="020B0604020202020204" pitchFamily="34" charset="0"/>
                <a:cs typeface="Arial" panose="020B0604020202020204" pitchFamily="34" charset="0"/>
              </a:rPr>
              <a:t>Robotics</a:t>
            </a:r>
            <a:r>
              <a:rPr lang="en-US" sz="900" baseline="0" dirty="0" smtClean="0">
                <a:latin typeface="Arial" panose="020B0604020202020204" pitchFamily="34" charset="0"/>
                <a:cs typeface="Arial" panose="020B0604020202020204" pitchFamily="34" charset="0"/>
              </a:rPr>
              <a:t> and unmanned systems are quickly maturing – both in what they can achieve and how cheaply they can be produced. Swarms are now a reality, and advanced humanoid robots are being developed that will be able to maneuver right alongside our forces. The drone pictured is actually a cargo drone capable of carrying two people – and is already routinely operating in Hong Kong and Dubai. </a:t>
            </a:r>
          </a:p>
          <a:p>
            <a:pPr marL="171450" indent="-171450">
              <a:buFontTx/>
              <a:buChar char="-"/>
            </a:pPr>
            <a:r>
              <a:rPr lang="en-US" sz="900" dirty="0" smtClean="0">
                <a:latin typeface="Arial" panose="020B0604020202020204" pitchFamily="34" charset="0"/>
                <a:cs typeface="Arial" panose="020B0604020202020204" pitchFamily="34" charset="0"/>
              </a:rPr>
              <a:t>On-Demand</a:t>
            </a:r>
            <a:r>
              <a:rPr lang="en-US" sz="900" baseline="0" dirty="0" smtClean="0">
                <a:latin typeface="Arial" panose="020B0604020202020204" pitchFamily="34" charset="0"/>
                <a:cs typeface="Arial" panose="020B0604020202020204" pitchFamily="34" charset="0"/>
              </a:rPr>
              <a:t> Manufacturing, aka 3D printing, isn’t just producing widgets and small plastic parts. The space industry is producing at-scale rockets. We can already do horizontal and vertical concrete printing. We can make complex legacy assemblies into single prints that are optimized for strength and weight. We’ve already printed an entire Seal Delivery Vehicle, as well as enhanced lethality munitions. </a:t>
            </a:r>
          </a:p>
          <a:p>
            <a:pPr marL="0" indent="0">
              <a:buFontTx/>
              <a:buNone/>
            </a:pPr>
            <a:endParaRPr lang="en-US" sz="900" baseline="0" dirty="0" smtClean="0">
              <a:latin typeface="Arial" panose="020B0604020202020204" pitchFamily="34" charset="0"/>
              <a:cs typeface="Arial" panose="020B0604020202020204" pitchFamily="34" charset="0"/>
            </a:endParaRPr>
          </a:p>
          <a:p>
            <a:pPr marL="0" indent="0">
              <a:buFontTx/>
              <a:buNone/>
            </a:pPr>
            <a:r>
              <a:rPr lang="en-US" sz="900" baseline="0" dirty="0" smtClean="0">
                <a:latin typeface="Arial" panose="020B0604020202020204" pitchFamily="34" charset="0"/>
                <a:cs typeface="Arial" panose="020B0604020202020204" pitchFamily="34" charset="0"/>
              </a:rPr>
              <a:t>With all this said – we must realize that the technology is only the starting point. </a:t>
            </a:r>
            <a:endParaRPr lang="en-US" sz="900" dirty="0" smtClean="0">
              <a:latin typeface="Arial" panose="020B0604020202020204" pitchFamily="34" charset="0"/>
              <a:cs typeface="Arial" panose="020B0604020202020204" pitchFamily="34" charset="0"/>
            </a:endParaRPr>
          </a:p>
          <a:p>
            <a:pPr marL="171450" indent="-171450">
              <a:buFontTx/>
              <a:buChar char="-"/>
            </a:pPr>
            <a:r>
              <a:rPr lang="en-US" sz="900" dirty="0" err="1" smtClean="0">
                <a:latin typeface="Arial" panose="020B0604020202020204" pitchFamily="34" charset="0"/>
                <a:cs typeface="Arial" panose="020B0604020202020204" pitchFamily="34" charset="0"/>
              </a:rPr>
              <a:t>Sciaky’s</a:t>
            </a:r>
            <a:r>
              <a:rPr lang="en-US" sz="900" dirty="0" smtClean="0">
                <a:latin typeface="Arial" panose="020B0604020202020204" pitchFamily="34" charset="0"/>
                <a:cs typeface="Arial" panose="020B0604020202020204" pitchFamily="34" charset="0"/>
              </a:rPr>
              <a:t> EBAM systems are known for their scalability and speed, with machines capable of producing parts ranging from 8 inches (203 mm) to 19 feet (5.79 meters) in length at speeds of  7 to 20 lbs. (3.18 to 9.07 kg) of metal per hour.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900" kern="1200" dirty="0" smtClean="0">
                <a:solidFill>
                  <a:schemeClr val="tx1"/>
                </a:solidFill>
                <a:effectLst/>
                <a:latin typeface="Arial" panose="020B0604020202020204" pitchFamily="34" charset="0"/>
                <a:ea typeface="+mn-ea"/>
                <a:cs typeface="Arial" panose="020B0604020202020204" pitchFamily="34" charset="0"/>
              </a:rPr>
              <a:t>The 300 drones used at the Super Bowl</a:t>
            </a:r>
            <a:endParaRPr lang="en-US" sz="900" dirty="0" smtClean="0">
              <a:latin typeface="Arial" panose="020B0604020202020204" pitchFamily="34" charset="0"/>
              <a:cs typeface="Arial" panose="020B0604020202020204" pitchFamily="34" charset="0"/>
            </a:endParaRPr>
          </a:p>
          <a:p>
            <a:pPr marL="171450" indent="-171450">
              <a:buFontTx/>
              <a:buChar char="-"/>
            </a:pPr>
            <a:endParaRPr lang="en-US" altLang="en-US" sz="900" dirty="0" smtClean="0">
              <a:latin typeface="Arial" panose="020B0604020202020204" pitchFamily="34" charset="0"/>
              <a:cs typeface="Arial" panose="020B0604020202020204" pitchFamily="34"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883" indent="-285724">
              <a:defRPr>
                <a:solidFill>
                  <a:schemeClr val="tx1"/>
                </a:solidFill>
                <a:latin typeface="Arial" panose="020B0604020202020204" pitchFamily="34" charset="0"/>
                <a:cs typeface="Arial" panose="020B0604020202020204" pitchFamily="34" charset="0"/>
              </a:defRPr>
            </a:lvl2pPr>
            <a:lvl3pPr marL="1142898" indent="-228580">
              <a:defRPr>
                <a:solidFill>
                  <a:schemeClr val="tx1"/>
                </a:solidFill>
                <a:latin typeface="Arial" panose="020B0604020202020204" pitchFamily="34" charset="0"/>
                <a:cs typeface="Arial" panose="020B0604020202020204" pitchFamily="34" charset="0"/>
              </a:defRPr>
            </a:lvl3pPr>
            <a:lvl4pPr marL="1600057" indent="-228580">
              <a:defRPr>
                <a:solidFill>
                  <a:schemeClr val="tx1"/>
                </a:solidFill>
                <a:latin typeface="Arial" panose="020B0604020202020204" pitchFamily="34" charset="0"/>
                <a:cs typeface="Arial" panose="020B0604020202020204" pitchFamily="34" charset="0"/>
              </a:defRPr>
            </a:lvl4pPr>
            <a:lvl5pPr marL="2057217" indent="-228580">
              <a:defRPr>
                <a:solidFill>
                  <a:schemeClr val="tx1"/>
                </a:solidFill>
                <a:latin typeface="Arial" panose="020B0604020202020204" pitchFamily="34" charset="0"/>
                <a:cs typeface="Arial" panose="020B0604020202020204" pitchFamily="34" charset="0"/>
              </a:defRPr>
            </a:lvl5pPr>
            <a:lvl6pPr marL="2514376" indent="-2285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535" indent="-2285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695" indent="-2285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854" indent="-2285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5234B9-3782-4BD5-8DFA-4EE323594096}" type="slidenum">
              <a:rPr lang="en-US" altLang="en-US" smtClean="0">
                <a:latin typeface="Calibri" panose="020F0502020204030204" pitchFamily="34" charset="0"/>
              </a:rPr>
              <a:pPr/>
              <a:t>8</a:t>
            </a:fld>
            <a:endParaRPr lang="en-US" altLang="en-US" dirty="0" smtClean="0">
              <a:latin typeface="Calibri" panose="020F0502020204030204" pitchFamily="34" charset="0"/>
            </a:endParaRPr>
          </a:p>
        </p:txBody>
      </p:sp>
      <p:sp>
        <p:nvSpPr>
          <p:cNvPr id="2" name="Date Placeholder 1"/>
          <p:cNvSpPr>
            <a:spLocks noGrp="1"/>
          </p:cNvSpPr>
          <p:nvPr>
            <p:ph type="dt" idx="10"/>
          </p:nvPr>
        </p:nvSpPr>
        <p:spPr/>
        <p:txBody>
          <a:bodyPr/>
          <a:lstStyle/>
          <a:p>
            <a:pPr>
              <a:defRPr/>
            </a:pPr>
            <a:fld id="{BAC3244F-AC0A-4504-894B-2D07708BAEE2}" type="datetime1">
              <a:rPr lang="en-US" smtClean="0"/>
              <a:t>7/25/2018</a:t>
            </a:fld>
            <a:endParaRPr lang="en-US" dirty="0"/>
          </a:p>
        </p:txBody>
      </p:sp>
    </p:spTree>
    <p:extLst>
      <p:ext uri="{BB962C8B-B14F-4D97-AF65-F5344CB8AC3E}">
        <p14:creationId xmlns:p14="http://schemas.microsoft.com/office/powerpoint/2010/main" val="3589387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900" dirty="0" smtClean="0">
                <a:latin typeface="Arial" panose="020B0604020202020204" pitchFamily="34" charset="0"/>
                <a:cs typeface="Arial" panose="020B0604020202020204" pitchFamily="34" charset="0"/>
              </a:rPr>
              <a:t>I</a:t>
            </a:r>
            <a:r>
              <a:rPr lang="en-US" sz="900" baseline="0" dirty="0" smtClean="0">
                <a:latin typeface="Arial" panose="020B0604020202020204" pitchFamily="34" charset="0"/>
                <a:cs typeface="Arial" panose="020B0604020202020204" pitchFamily="34" charset="0"/>
              </a:rPr>
              <a:t> leave you with one final story and quote. </a:t>
            </a:r>
          </a:p>
          <a:p>
            <a:pPr marL="171450" indent="-171450">
              <a:buFontTx/>
              <a:buChar char="-"/>
            </a:pPr>
            <a:r>
              <a:rPr lang="en-US" sz="900" baseline="0" dirty="0" smtClean="0">
                <a:latin typeface="Arial" panose="020B0604020202020204" pitchFamily="34" charset="0"/>
                <a:cs typeface="Arial" panose="020B0604020202020204" pitchFamily="34" charset="0"/>
              </a:rPr>
              <a:t>In 1986, Lazarus Lake was inspired by a local prison break to create a 100 mile race in the backwoods of Tennessee – there’s a great </a:t>
            </a:r>
            <a:r>
              <a:rPr lang="en-US" sz="900" baseline="0" dirty="0" err="1" smtClean="0">
                <a:latin typeface="Arial" panose="020B0604020202020204" pitchFamily="34" charset="0"/>
                <a:cs typeface="Arial" panose="020B0604020202020204" pitchFamily="34" charset="0"/>
              </a:rPr>
              <a:t>netflix</a:t>
            </a:r>
            <a:r>
              <a:rPr lang="en-US" sz="900" baseline="0" dirty="0" smtClean="0">
                <a:latin typeface="Arial" panose="020B0604020202020204" pitchFamily="34" charset="0"/>
                <a:cs typeface="Arial" panose="020B0604020202020204" pitchFamily="34" charset="0"/>
              </a:rPr>
              <a:t> on it called “The Barkley Marathon.” </a:t>
            </a:r>
          </a:p>
          <a:p>
            <a:pPr marL="171450" indent="-171450">
              <a:buFontTx/>
              <a:buChar char="-"/>
            </a:pPr>
            <a:r>
              <a:rPr lang="en-US" sz="900" baseline="0" dirty="0" smtClean="0">
                <a:latin typeface="Arial" panose="020B0604020202020204" pitchFamily="34" charset="0"/>
                <a:cs typeface="Arial" panose="020B0604020202020204" pitchFamily="34" charset="0"/>
              </a:rPr>
              <a:t>Competitors complete 5 25-mile laps, in any direction they choose, and on courses that change year to year. Typically there is approximately 105,000 feet of elevation change within this 100 miles, and at one point there’s a 1600 foot climb in about half a mile. There is a single master map that is shared among competitors at the start of the race, and then given back to the race coordinators prior to the race starting. Entrance fees are usually a license plate and whatever Lazarus Lake wants for the next year – one year it was white button-up shirts. Most everyone that attempts this WILL fail, in fact many years no one even finishes the race. And yet this is one of the most pinnacle racing events of the year for a particular class of elite distance runner. </a:t>
            </a:r>
          </a:p>
          <a:p>
            <a:pPr marL="171450" indent="-171450">
              <a:buFontTx/>
              <a:buChar char="-"/>
            </a:pPr>
            <a:r>
              <a:rPr lang="en-US" sz="900" baseline="0" dirty="0" smtClean="0">
                <a:latin typeface="Arial" panose="020B0604020202020204" pitchFamily="34" charset="0"/>
                <a:cs typeface="Arial" panose="020B0604020202020204" pitchFamily="34" charset="0"/>
              </a:rPr>
              <a:t>This is incredibly emblematic of the lifecycle of true innovation. </a:t>
            </a:r>
            <a:r>
              <a:rPr lang="en-US" sz="900" dirty="0" smtClean="0">
                <a:latin typeface="Arial" panose="020B0604020202020204" pitchFamily="34" charset="0"/>
                <a:cs typeface="Arial" panose="020B0604020202020204" pitchFamily="34" charset="0"/>
              </a:rPr>
              <a:t>Many</a:t>
            </a:r>
            <a:r>
              <a:rPr lang="en-US" sz="900" baseline="0" dirty="0" smtClean="0">
                <a:latin typeface="Arial" panose="020B0604020202020204" pitchFamily="34" charset="0"/>
                <a:cs typeface="Arial" panose="020B0604020202020204" pitchFamily="34" charset="0"/>
              </a:rPr>
              <a:t> of our processes here in HQMC are designed to mitigate any risk of failure. However, the role of innovation is to fail fast, and fail smartly, and then pivot to the next idea until you get to success. </a:t>
            </a:r>
          </a:p>
          <a:p>
            <a:pPr marL="171450" indent="-171450">
              <a:buFontTx/>
              <a:buChar char="-"/>
            </a:pPr>
            <a:r>
              <a:rPr lang="en-US" sz="900" baseline="0" dirty="0" smtClean="0">
                <a:latin typeface="Arial" panose="020B0604020202020204" pitchFamily="34" charset="0"/>
                <a:cs typeface="Arial" panose="020B0604020202020204" pitchFamily="34" charset="0"/>
              </a:rPr>
              <a:t>The Marine Corps demands that we get this right, and we must start designing ourselves as such. </a:t>
            </a:r>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5575D3-459B-420A-9C75-69DA7BFFF447}" type="slidenum">
              <a:rPr lang="en-US" smtClean="0"/>
              <a:t>9</a:t>
            </a:fld>
            <a:endParaRPr lang="en-US"/>
          </a:p>
        </p:txBody>
      </p:sp>
    </p:spTree>
    <p:extLst>
      <p:ext uri="{BB962C8B-B14F-4D97-AF65-F5344CB8AC3E}">
        <p14:creationId xmlns:p14="http://schemas.microsoft.com/office/powerpoint/2010/main" val="1292399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O:\Graphics\BRIEFS\CSSARS\pics&amp;logos\redbar.JPG"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030" descr="O:\Graphics\BRIEFS\CSSARS\pics&amp;logos\redbar.JPG"/>
          <p:cNvPicPr>
            <a:picLocks noChangeAspect="1" noChangeArrowheads="1"/>
          </p:cNvPicPr>
          <p:nvPr userDrawn="1"/>
        </p:nvPicPr>
        <p:blipFill>
          <a:blip r:embed="rId2" r:link="rId3" cstate="print">
            <a:extLst>
              <a:ext uri="{28A0092B-C50C-407E-A947-70E740481C1C}">
                <a14:useLocalDpi xmlns:a14="http://schemas.microsoft.com/office/drawing/2010/main"/>
              </a:ext>
            </a:extLst>
          </a:blip>
          <a:srcRect/>
          <a:stretch>
            <a:fillRect/>
          </a:stretch>
        </p:blipFill>
        <p:spPr bwMode="auto">
          <a:xfrm>
            <a:off x="0" y="0"/>
            <a:ext cx="2692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30" descr="O:\Graphics\BRIEFS\CSSARS\pics&amp;logos\redbar.JPG"/>
          <p:cNvPicPr>
            <a:picLocks noChangeAspect="1" noChangeArrowheads="1"/>
          </p:cNvPicPr>
          <p:nvPr userDrawn="1"/>
        </p:nvPicPr>
        <p:blipFill>
          <a:blip r:embed="rId4" r:link="rId3" cstate="print">
            <a:extLst>
              <a:ext uri="{28A0092B-C50C-407E-A947-70E740481C1C}">
                <a14:useLocalDpi xmlns:a14="http://schemas.microsoft.com/office/drawing/2010/main"/>
              </a:ext>
            </a:extLst>
          </a:blip>
          <a:srcRect/>
          <a:stretch>
            <a:fillRect/>
          </a:stretch>
        </p:blipFill>
        <p:spPr bwMode="auto">
          <a:xfrm>
            <a:off x="457200" y="5943600"/>
            <a:ext cx="223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76200" y="6618288"/>
            <a:ext cx="701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200" dirty="0" smtClean="0"/>
              <a:t>V1.11.1</a:t>
            </a:r>
          </a:p>
        </p:txBody>
      </p:sp>
      <p:sp>
        <p:nvSpPr>
          <p:cNvPr id="99330" name="Rectangle 1026"/>
          <p:cNvSpPr>
            <a:spLocks noGrp="1" noChangeArrowheads="1"/>
          </p:cNvSpPr>
          <p:nvPr>
            <p:ph type="ctrTitle"/>
          </p:nvPr>
        </p:nvSpPr>
        <p:spPr>
          <a:xfrm>
            <a:off x="2733774" y="2234153"/>
            <a:ext cx="6181626" cy="1866508"/>
          </a:xfrm>
          <a:prstGeom prst="rect">
            <a:avLst/>
          </a:prstGeom>
        </p:spPr>
        <p:txBody>
          <a:bodyPr/>
          <a:lstStyle>
            <a:lvl1pPr>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43EC581D-F4FB-422C-9092-8733FBF477AA}" type="slidenum">
              <a:rPr lang="en-US" altLang="en-US"/>
              <a:pPr>
                <a:defRPr/>
              </a:pPr>
              <a:t>‹#›</a:t>
            </a:fld>
            <a:endParaRPr lang="en-US" altLang="en-US" dirty="0"/>
          </a:p>
        </p:txBody>
      </p:sp>
    </p:spTree>
    <p:extLst>
      <p:ext uri="{BB962C8B-B14F-4D97-AF65-F5344CB8AC3E}">
        <p14:creationId xmlns:p14="http://schemas.microsoft.com/office/powerpoint/2010/main" val="3176722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solidFill>
                  <a:prstClr val="black">
                    <a:tint val="75000"/>
                  </a:prstClr>
                </a:solidFill>
              </a:rPr>
              <a:t>4/28/2017</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6D1428-FDD4-4A93-8D94-E56FBF6F41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6159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rPr>
              <a:t>4/28/2017</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6D1428-FDD4-4A93-8D94-E56FBF6F41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853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4/28/2017</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6D1428-FDD4-4A93-8D94-E56FBF6F41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8261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4/28/2017</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6D1428-FDD4-4A93-8D94-E56FBF6F41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325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4/28/2017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6D1428-FDD4-4A93-8D94-E56FBF6F41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5620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4/28/2017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6D1428-FDD4-4A93-8D94-E56FBF6F41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847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8033" y="152400"/>
            <a:ext cx="7673419" cy="622168"/>
          </a:xfrm>
          <a:prstGeom prst="rect">
            <a:avLst/>
          </a:prstGeom>
        </p:spPr>
        <p:txBody>
          <a:bodyPr/>
          <a:lstStyle>
            <a:lvl1pPr algn="ctr">
              <a:defRPr i="0">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39365" y="1282045"/>
            <a:ext cx="8587819" cy="5250730"/>
          </a:xfrm>
          <a:prstGeom prst="rect">
            <a:avLst/>
          </a:prstGeom>
        </p:spPr>
        <p:txBody>
          <a:bodyPr/>
          <a:lstStyle>
            <a:lvl1pPr>
              <a:buFont typeface="Wingdings" pitchFamily="2" charset="2"/>
              <a:buChar char="Ø"/>
              <a:defRPr sz="2000"/>
            </a:lvl1pPr>
            <a:lvl2pPr>
              <a:buFont typeface="Arial" pitchFamily="34" charset="0"/>
              <a:buChar char="•"/>
              <a:defRPr sz="1700"/>
            </a:lvl2pPr>
            <a:lvl3pPr marL="1143000" indent="-228600">
              <a:buClr>
                <a:srgbClr val="FF0000"/>
              </a:buClr>
              <a:buFont typeface="Arial" pitchFamily="34" charset="0"/>
              <a:buChar char="–"/>
              <a:defRPr sz="1400"/>
            </a:lvl3pPr>
            <a:lvl4pPr marL="1600200" indent="-228600">
              <a:buClr>
                <a:srgbClr val="FF0000"/>
              </a:buClr>
              <a:buFont typeface="Courier New" pitchFamily="49" charset="0"/>
              <a:buChar char="o"/>
              <a:defRPr sz="1200"/>
            </a:lvl4pPr>
            <a:lvl5pPr>
              <a:defRPr sz="1100"/>
            </a:lvl5pPr>
            <a:lvl6pPr>
              <a:defRPr sz="1100"/>
            </a:lvl6pPr>
            <a:lvl7pPr>
              <a:defRPr sz="900" baseline="0"/>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D4169A8-5C0D-4698-9030-EDF9D2BF946F}" type="slidenum">
              <a:rPr lang="en-US" altLang="en-US"/>
              <a:pPr>
                <a:defRPr/>
              </a:pPr>
              <a:t>‹#›</a:t>
            </a:fld>
            <a:endParaRPr lang="en-US" altLang="en-US" dirty="0"/>
          </a:p>
        </p:txBody>
      </p:sp>
    </p:spTree>
    <p:extLst>
      <p:ext uri="{BB962C8B-B14F-4D97-AF65-F5344CB8AC3E}">
        <p14:creationId xmlns:p14="http://schemas.microsoft.com/office/powerpoint/2010/main" val="345787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010400" cy="1219200"/>
          </a:xfrm>
          <a:prstGeom prst="rect">
            <a:avLst/>
          </a:prstGeo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7FB338CA-47D3-4312-BDD4-633E6FCE522B}" type="slidenum">
              <a:rPr lang="en-US" altLang="en-US"/>
              <a:pPr>
                <a:defRPr/>
              </a:pPr>
              <a:t>‹#›</a:t>
            </a:fld>
            <a:endParaRPr lang="en-US" altLang="en-US" dirty="0"/>
          </a:p>
        </p:txBody>
      </p:sp>
    </p:spTree>
    <p:extLst>
      <p:ext uri="{BB962C8B-B14F-4D97-AF65-F5344CB8AC3E}">
        <p14:creationId xmlns:p14="http://schemas.microsoft.com/office/powerpoint/2010/main" val="289266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dirty="0" smtClean="0"/>
              <a:t>4/28/2017</a:t>
            </a: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486D1428-FDD4-4A93-8D94-E56FBF6F41D3}" type="slidenum">
              <a:rPr lang="en-US" smtClean="0"/>
              <a:pPr/>
              <a:t>‹#›</a:t>
            </a:fld>
            <a:endParaRPr lang="en-US" dirty="0"/>
          </a:p>
        </p:txBody>
      </p:sp>
    </p:spTree>
    <p:extLst>
      <p:ext uri="{BB962C8B-B14F-4D97-AF65-F5344CB8AC3E}">
        <p14:creationId xmlns:p14="http://schemas.microsoft.com/office/powerpoint/2010/main" val="221323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4/28/2017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6D1428-FDD4-4A93-8D94-E56FBF6F41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59475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4/28/2017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6D1428-FDD4-4A93-8D94-E56FBF6F41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453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4/28/2017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6D1428-FDD4-4A93-8D94-E56FBF6F41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497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4/28/2017</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6D1428-FDD4-4A93-8D94-E56FBF6F41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466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solidFill>
                  <a:prstClr val="black">
                    <a:tint val="75000"/>
                  </a:prstClr>
                </a:solidFill>
              </a:rPr>
              <a:t>4/28/2017</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6D1428-FDD4-4A93-8D94-E56FBF6F41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3359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file:///C:\TEMP\Usmc.GIF"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46"/>
          <p:cNvSpPr>
            <a:spLocks noChangeArrowheads="1"/>
          </p:cNvSpPr>
          <p:nvPr/>
        </p:nvSpPr>
        <p:spPr bwMode="auto">
          <a:xfrm>
            <a:off x="381000" y="909638"/>
            <a:ext cx="8305800" cy="76200"/>
          </a:xfrm>
          <a:prstGeom prst="rect">
            <a:avLst/>
          </a:prstGeom>
          <a:gradFill rotWithShape="1">
            <a:gsLst>
              <a:gs pos="0">
                <a:srgbClr val="FF0000"/>
              </a:gs>
              <a:gs pos="100000">
                <a:srgbClr val="760000"/>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spcBef>
                <a:spcPct val="20000"/>
              </a:spcBef>
              <a:buClr>
                <a:srgbClr val="FF0000"/>
              </a:buClr>
              <a:buFont typeface="Wingdings 2" pitchFamily="18" charset="2"/>
              <a:buChar char="è"/>
              <a:defRPr/>
            </a:pPr>
            <a:endParaRPr lang="en-US" altLang="en-US" sz="2000" b="1" dirty="0" smtClean="0">
              <a:solidFill>
                <a:srgbClr val="000000"/>
              </a:solidFill>
            </a:endParaRPr>
          </a:p>
        </p:txBody>
      </p:sp>
      <p:pic>
        <p:nvPicPr>
          <p:cNvPr id="1027" name="Picture 1029" descr="C:\TEMP\Usmc.GIF"/>
          <p:cNvPicPr>
            <a:picLocks noChangeAspect="1" noChangeArrowheads="1"/>
          </p:cNvPicPr>
          <p:nvPr/>
        </p:nvPicPr>
        <p:blipFill>
          <a:blip r:embed="rId6" r:link="rId7">
            <a:extLst>
              <a:ext uri="{28A0092B-C50C-407E-A947-70E740481C1C}">
                <a14:useLocalDpi xmlns:a14="http://schemas.microsoft.com/office/drawing/2010/main"/>
              </a:ext>
            </a:extLst>
          </a:blip>
          <a:srcRect/>
          <a:stretch>
            <a:fillRect/>
          </a:stretch>
        </p:blipFill>
        <p:spPr bwMode="auto">
          <a:xfrm>
            <a:off x="90488" y="69850"/>
            <a:ext cx="1128712"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5"/>
          <p:cNvSpPr txBox="1">
            <a:spLocks noChangeArrowheads="1"/>
          </p:cNvSpPr>
          <p:nvPr/>
        </p:nvSpPr>
        <p:spPr bwMode="auto">
          <a:xfrm>
            <a:off x="2743200" y="6616700"/>
            <a:ext cx="37353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1" hangingPunct="1">
              <a:defRPr/>
            </a:pPr>
            <a:r>
              <a:rPr lang="en-US" sz="1100" dirty="0" smtClean="0">
                <a:solidFill>
                  <a:srgbClr val="00B050"/>
                </a:solidFill>
                <a:latin typeface="Times New Roman" pitchFamily="18" charset="0"/>
              </a:rPr>
              <a:t>UNCLASSIFIED</a:t>
            </a:r>
          </a:p>
        </p:txBody>
      </p:sp>
      <p:sp>
        <p:nvSpPr>
          <p:cNvPr id="5" name="Slide Number Placeholder 5"/>
          <p:cNvSpPr>
            <a:spLocks noGrp="1"/>
          </p:cNvSpPr>
          <p:nvPr>
            <p:ph type="sldNum" sz="quarter" idx="4"/>
          </p:nvPr>
        </p:nvSpPr>
        <p:spPr>
          <a:xfrm>
            <a:off x="8229600" y="6492875"/>
            <a:ext cx="914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vl1pPr>
          </a:lstStyle>
          <a:p>
            <a:pPr>
              <a:defRPr/>
            </a:pPr>
            <a:fld id="{92337E79-3F17-415E-BEE8-7529143EDA1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6215" r:id="rId1"/>
    <p:sldLayoutId id="2147486213" r:id="rId2"/>
    <p:sldLayoutId id="2147486214" r:id="rId3"/>
    <p:sldLayoutId id="2147486230" r:id="rId4"/>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i="1">
          <a:solidFill>
            <a:schemeClr val="tx2"/>
          </a:solidFill>
          <a:latin typeface="+mj-lt"/>
          <a:ea typeface="+mj-ea"/>
          <a:cs typeface="+mj-cs"/>
        </a:defRPr>
      </a:lvl1pPr>
      <a:lvl2pPr algn="ctr" rtl="0" eaLnBrk="0" fontAlgn="base" hangingPunct="0">
        <a:spcBef>
          <a:spcPct val="0"/>
        </a:spcBef>
        <a:spcAft>
          <a:spcPct val="0"/>
        </a:spcAft>
        <a:defRPr sz="2800" b="1" i="1">
          <a:solidFill>
            <a:schemeClr val="tx2"/>
          </a:solidFill>
          <a:latin typeface="Arial" charset="0"/>
          <a:cs typeface="Arial" charset="0"/>
        </a:defRPr>
      </a:lvl2pPr>
      <a:lvl3pPr algn="ctr" rtl="0" eaLnBrk="0" fontAlgn="base" hangingPunct="0">
        <a:spcBef>
          <a:spcPct val="0"/>
        </a:spcBef>
        <a:spcAft>
          <a:spcPct val="0"/>
        </a:spcAft>
        <a:defRPr sz="2800" b="1" i="1">
          <a:solidFill>
            <a:schemeClr val="tx2"/>
          </a:solidFill>
          <a:latin typeface="Arial" charset="0"/>
          <a:cs typeface="Arial" charset="0"/>
        </a:defRPr>
      </a:lvl3pPr>
      <a:lvl4pPr algn="ctr" rtl="0" eaLnBrk="0" fontAlgn="base" hangingPunct="0">
        <a:spcBef>
          <a:spcPct val="0"/>
        </a:spcBef>
        <a:spcAft>
          <a:spcPct val="0"/>
        </a:spcAft>
        <a:defRPr sz="2800" b="1" i="1">
          <a:solidFill>
            <a:schemeClr val="tx2"/>
          </a:solidFill>
          <a:latin typeface="Arial" charset="0"/>
          <a:cs typeface="Arial" charset="0"/>
        </a:defRPr>
      </a:lvl4pPr>
      <a:lvl5pPr algn="ctr" rtl="0" eaLnBrk="0" fontAlgn="base" hangingPunct="0">
        <a:spcBef>
          <a:spcPct val="0"/>
        </a:spcBef>
        <a:spcAft>
          <a:spcPct val="0"/>
        </a:spcAft>
        <a:defRPr sz="2800" b="1" i="1">
          <a:solidFill>
            <a:schemeClr val="tx2"/>
          </a:solidFill>
          <a:latin typeface="Arial" charset="0"/>
          <a:cs typeface="Arial" charset="0"/>
        </a:defRPr>
      </a:lvl5pPr>
      <a:lvl6pPr marL="457200" algn="ctr" rtl="0" eaLnBrk="1" fontAlgn="base" hangingPunct="1">
        <a:spcBef>
          <a:spcPct val="0"/>
        </a:spcBef>
        <a:spcAft>
          <a:spcPct val="0"/>
        </a:spcAft>
        <a:defRPr sz="2800" b="1" i="1">
          <a:solidFill>
            <a:schemeClr val="tx2"/>
          </a:solidFill>
          <a:latin typeface="Arial" charset="0"/>
          <a:cs typeface="Arial" charset="0"/>
        </a:defRPr>
      </a:lvl6pPr>
      <a:lvl7pPr marL="914400" algn="ctr" rtl="0" eaLnBrk="1" fontAlgn="base" hangingPunct="1">
        <a:spcBef>
          <a:spcPct val="0"/>
        </a:spcBef>
        <a:spcAft>
          <a:spcPct val="0"/>
        </a:spcAft>
        <a:defRPr sz="2800" b="1" i="1">
          <a:solidFill>
            <a:schemeClr val="tx2"/>
          </a:solidFill>
          <a:latin typeface="Arial" charset="0"/>
          <a:cs typeface="Arial" charset="0"/>
        </a:defRPr>
      </a:lvl7pPr>
      <a:lvl8pPr marL="1371600" algn="ctr" rtl="0" eaLnBrk="1" fontAlgn="base" hangingPunct="1">
        <a:spcBef>
          <a:spcPct val="0"/>
        </a:spcBef>
        <a:spcAft>
          <a:spcPct val="0"/>
        </a:spcAft>
        <a:defRPr sz="2800" b="1" i="1">
          <a:solidFill>
            <a:schemeClr val="tx2"/>
          </a:solidFill>
          <a:latin typeface="Arial" charset="0"/>
          <a:cs typeface="Arial" charset="0"/>
        </a:defRPr>
      </a:lvl8pPr>
      <a:lvl9pPr marL="1828800" algn="ctr" rtl="0" eaLnBrk="1" fontAlgn="base" hangingPunct="1">
        <a:spcBef>
          <a:spcPct val="0"/>
        </a:spcBef>
        <a:spcAft>
          <a:spcPct val="0"/>
        </a:spcAft>
        <a:defRPr sz="2800" b="1" i="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2" panose="05020102010507070707" pitchFamily="18" charset="2"/>
        <a:buChar char="è"/>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²"/>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r>
              <a:rPr lang="en-US" dirty="0" smtClean="0">
                <a:solidFill>
                  <a:prstClr val="black">
                    <a:tint val="75000"/>
                  </a:prstClr>
                </a:solidFill>
                <a:latin typeface="Calibri"/>
                <a:cs typeface="+mn-cs"/>
              </a:rPr>
              <a:t>4/28/2017</a:t>
            </a:r>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86D1428-FDD4-4A93-8D94-E56FBF6F41D3}"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4176523347"/>
      </p:ext>
    </p:extLst>
  </p:cSld>
  <p:clrMap bg1="lt1" tx1="dk1" bg2="lt2" tx2="dk2" accent1="accent1" accent2="accent2" accent3="accent3" accent4="accent4" accent5="accent5" accent6="accent6" hlink="hlink" folHlink="folHlink"/>
  <p:sldLayoutIdLst>
    <p:sldLayoutId id="2147486219" r:id="rId1"/>
    <p:sldLayoutId id="2147486220" r:id="rId2"/>
    <p:sldLayoutId id="2147486221" r:id="rId3"/>
    <p:sldLayoutId id="2147486222" r:id="rId4"/>
    <p:sldLayoutId id="2147486223" r:id="rId5"/>
    <p:sldLayoutId id="2147486224" r:id="rId6"/>
    <p:sldLayoutId id="2147486225" r:id="rId7"/>
    <p:sldLayoutId id="2147486226" r:id="rId8"/>
    <p:sldLayoutId id="2147486227" r:id="rId9"/>
    <p:sldLayoutId id="2147486228" r:id="rId10"/>
    <p:sldLayoutId id="214748622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jpeg"/></Relationships>
</file>

<file path=ppt/slides/_rels/slide1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62.jpeg"/><Relationship Id="rId4" Type="http://schemas.openxmlformats.org/officeDocument/2006/relationships/image" Target="../media/image61.jpeg"/></Relationships>
</file>

<file path=ppt/slides/_rels/slide12.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_rels/slide13.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4.jpeg"/><Relationship Id="rId11" Type="http://schemas.openxmlformats.org/officeDocument/2006/relationships/image" Target="../media/image79.jpeg"/><Relationship Id="rId5" Type="http://schemas.openxmlformats.org/officeDocument/2006/relationships/image" Target="../media/image73.jpeg"/><Relationship Id="rId10" Type="http://schemas.openxmlformats.org/officeDocument/2006/relationships/image" Target="../media/image78.jpeg"/><Relationship Id="rId4" Type="http://schemas.openxmlformats.org/officeDocument/2006/relationships/image" Target="../media/image72.jpeg"/><Relationship Id="rId9" Type="http://schemas.openxmlformats.org/officeDocument/2006/relationships/image" Target="../media/image77.jpeg"/></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15.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4.png"/><Relationship Id="rId7"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11" Type="http://schemas.microsoft.com/office/2007/relationships/diagramDrawing" Target="../diagrams/drawing1.xml"/><Relationship Id="rId5" Type="http://schemas.openxmlformats.org/officeDocument/2006/relationships/image" Target="../media/image16.jpeg"/><Relationship Id="rId10" Type="http://schemas.openxmlformats.org/officeDocument/2006/relationships/diagramColors" Target="../diagrams/colors1.xml"/><Relationship Id="rId4" Type="http://schemas.openxmlformats.org/officeDocument/2006/relationships/image" Target="../media/image15.jpe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notesSlide" Target="../notesSlides/notesSlide7.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32.jpeg"/><Relationship Id="rId7" Type="http://schemas.openxmlformats.org/officeDocument/2006/relationships/image" Target="../media/image36.png"/><Relationship Id="rId12" Type="http://schemas.openxmlformats.org/officeDocument/2006/relationships/image" Target="../media/image41.jpeg"/><Relationship Id="rId17" Type="http://schemas.openxmlformats.org/officeDocument/2006/relationships/image" Target="../media/image46.png"/><Relationship Id="rId2" Type="http://schemas.openxmlformats.org/officeDocument/2006/relationships/notesSlide" Target="../notesSlides/notesSlide8.xml"/><Relationship Id="rId16"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png"/><Relationship Id="rId10" Type="http://schemas.openxmlformats.org/officeDocument/2006/relationships/image" Target="../media/image39.jpeg"/><Relationship Id="rId19" Type="http://schemas.openxmlformats.org/officeDocument/2006/relationships/image" Target="../media/image48.pn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57400"/>
            <a:ext cx="7772400" cy="1470025"/>
          </a:xfrm>
        </p:spPr>
        <p:txBody>
          <a:bodyPr/>
          <a:lstStyle/>
          <a:p>
            <a:r>
              <a:rPr lang="en-US" dirty="0" smtClean="0"/>
              <a:t>Innovation</a:t>
            </a:r>
            <a:endParaRPr lang="en-US" dirty="0"/>
          </a:p>
        </p:txBody>
      </p:sp>
      <p:sp>
        <p:nvSpPr>
          <p:cNvPr id="3" name="Subtitle 2"/>
          <p:cNvSpPr>
            <a:spLocks noGrp="1"/>
          </p:cNvSpPr>
          <p:nvPr>
            <p:ph type="subTitle" idx="1"/>
          </p:nvPr>
        </p:nvSpPr>
        <p:spPr>
          <a:xfrm>
            <a:off x="1295400" y="3048000"/>
            <a:ext cx="6400800" cy="1752600"/>
          </a:xfrm>
        </p:spPr>
        <p:txBody>
          <a:bodyPr>
            <a:normAutofit fontScale="92500" lnSpcReduction="10000"/>
          </a:bodyPr>
          <a:lstStyle/>
          <a:p>
            <a:r>
              <a:rPr lang="en-US" i="1" dirty="0" smtClean="0"/>
              <a:t>Innovation: “….a </a:t>
            </a:r>
            <a:r>
              <a:rPr lang="en-US" i="1" dirty="0" smtClean="0">
                <a:solidFill>
                  <a:schemeClr val="tx1"/>
                </a:solidFill>
              </a:rPr>
              <a:t>new idea</a:t>
            </a:r>
            <a:r>
              <a:rPr lang="en-US" i="1" dirty="0" smtClean="0"/>
              <a:t>, </a:t>
            </a:r>
            <a:r>
              <a:rPr lang="en-US" i="1" dirty="0" smtClean="0">
                <a:solidFill>
                  <a:schemeClr val="tx1"/>
                </a:solidFill>
              </a:rPr>
              <a:t>device</a:t>
            </a:r>
            <a:r>
              <a:rPr lang="en-US" i="1" dirty="0" smtClean="0"/>
              <a:t>, or </a:t>
            </a:r>
            <a:r>
              <a:rPr lang="en-US" i="1" dirty="0" smtClean="0">
                <a:solidFill>
                  <a:schemeClr val="tx1"/>
                </a:solidFill>
              </a:rPr>
              <a:t>method</a:t>
            </a:r>
            <a:r>
              <a:rPr lang="en-US" i="1" dirty="0" smtClean="0"/>
              <a:t>; the act or process of introducing new ideas, devices, or methods”</a:t>
            </a:r>
            <a:r>
              <a:rPr lang="en-US" dirty="0" smtClean="0"/>
              <a:t>.  Webster’s Dictionary </a:t>
            </a:r>
          </a:p>
          <a:p>
            <a:endParaRPr lang="en-US" dirty="0"/>
          </a:p>
        </p:txBody>
      </p:sp>
      <p:pic>
        <p:nvPicPr>
          <p:cNvPr id="4" name="Picture 3" descr="Gattling Gun.jpg"/>
          <p:cNvPicPr>
            <a:picLocks noChangeAspect="1"/>
          </p:cNvPicPr>
          <p:nvPr/>
        </p:nvPicPr>
        <p:blipFill>
          <a:blip r:embed="rId3" cstate="print"/>
          <a:stretch>
            <a:fillRect/>
          </a:stretch>
        </p:blipFill>
        <p:spPr>
          <a:xfrm>
            <a:off x="3505200" y="685800"/>
            <a:ext cx="1676400" cy="1228725"/>
          </a:xfrm>
          <a:prstGeom prst="rect">
            <a:avLst/>
          </a:prstGeom>
          <a:ln>
            <a:noFill/>
          </a:ln>
        </p:spPr>
      </p:pic>
      <p:pic>
        <p:nvPicPr>
          <p:cNvPr id="5" name="Picture 4" descr="Appert_Nicolas.jpg"/>
          <p:cNvPicPr>
            <a:picLocks noChangeAspect="1"/>
          </p:cNvPicPr>
          <p:nvPr/>
        </p:nvPicPr>
        <p:blipFill>
          <a:blip r:embed="rId4" cstate="print"/>
          <a:stretch>
            <a:fillRect/>
          </a:stretch>
        </p:blipFill>
        <p:spPr>
          <a:xfrm>
            <a:off x="6934200" y="76200"/>
            <a:ext cx="1824038" cy="2441569"/>
          </a:xfrm>
          <a:prstGeom prst="rect">
            <a:avLst/>
          </a:prstGeom>
        </p:spPr>
      </p:pic>
      <p:pic>
        <p:nvPicPr>
          <p:cNvPr id="6" name="Picture 5" descr="Ignaz_Semmelweis_1860.jpg"/>
          <p:cNvPicPr>
            <a:picLocks noChangeAspect="1"/>
          </p:cNvPicPr>
          <p:nvPr/>
        </p:nvPicPr>
        <p:blipFill>
          <a:blip r:embed="rId5" cstate="print"/>
          <a:stretch>
            <a:fillRect/>
          </a:stretch>
        </p:blipFill>
        <p:spPr>
          <a:xfrm>
            <a:off x="609600" y="457200"/>
            <a:ext cx="1353553" cy="1828800"/>
          </a:xfrm>
          <a:prstGeom prst="rect">
            <a:avLst/>
          </a:prstGeom>
        </p:spPr>
      </p:pic>
      <p:pic>
        <p:nvPicPr>
          <p:cNvPr id="8" name="Picture 7" descr="Marc Bloch.jpg"/>
          <p:cNvPicPr>
            <a:picLocks noChangeAspect="1"/>
          </p:cNvPicPr>
          <p:nvPr/>
        </p:nvPicPr>
        <p:blipFill>
          <a:blip r:embed="rId6" cstate="print"/>
          <a:stretch>
            <a:fillRect/>
          </a:stretch>
        </p:blipFill>
        <p:spPr>
          <a:xfrm>
            <a:off x="0" y="4648200"/>
            <a:ext cx="1400175" cy="1962150"/>
          </a:xfrm>
          <a:prstGeom prst="rect">
            <a:avLst/>
          </a:prstGeom>
        </p:spPr>
      </p:pic>
      <p:pic>
        <p:nvPicPr>
          <p:cNvPr id="9" name="Picture 8" descr="patton, guderian.jpg"/>
          <p:cNvPicPr>
            <a:picLocks noChangeAspect="1"/>
          </p:cNvPicPr>
          <p:nvPr/>
        </p:nvPicPr>
        <p:blipFill>
          <a:blip r:embed="rId7" cstate="print"/>
          <a:stretch>
            <a:fillRect/>
          </a:stretch>
        </p:blipFill>
        <p:spPr>
          <a:xfrm>
            <a:off x="6477000" y="4724400"/>
            <a:ext cx="2486025" cy="1838325"/>
          </a:xfrm>
          <a:prstGeom prst="rect">
            <a:avLst/>
          </a:prstGeom>
        </p:spPr>
      </p:pic>
      <p:sp>
        <p:nvSpPr>
          <p:cNvPr id="10" name="TextBox 9"/>
          <p:cNvSpPr txBox="1"/>
          <p:nvPr/>
        </p:nvSpPr>
        <p:spPr>
          <a:xfrm>
            <a:off x="2743200" y="4800600"/>
            <a:ext cx="2895600" cy="923330"/>
          </a:xfrm>
          <a:prstGeom prst="rect">
            <a:avLst/>
          </a:prstGeom>
          <a:noFill/>
        </p:spPr>
        <p:txBody>
          <a:bodyPr wrap="square" rtlCol="0">
            <a:spAutoFit/>
          </a:bodyPr>
          <a:lstStyle/>
          <a:p>
            <a:pPr algn="ctr" eaLnBrk="1" fontAlgn="auto" hangingPunct="1">
              <a:spcBef>
                <a:spcPts val="0"/>
              </a:spcBef>
              <a:spcAft>
                <a:spcPts val="0"/>
              </a:spcAft>
            </a:pPr>
            <a:r>
              <a:rPr lang="en-US" dirty="0" smtClean="0">
                <a:solidFill>
                  <a:prstClr val="black"/>
                </a:solidFill>
                <a:latin typeface="Calibri"/>
                <a:cs typeface="+mn-cs"/>
              </a:rPr>
              <a:t>LtGen Mike Dana, USMC</a:t>
            </a:r>
          </a:p>
          <a:p>
            <a:pPr algn="ctr" eaLnBrk="1" fontAlgn="auto" hangingPunct="1">
              <a:spcBef>
                <a:spcPts val="0"/>
              </a:spcBef>
              <a:spcAft>
                <a:spcPts val="0"/>
              </a:spcAft>
            </a:pPr>
            <a:r>
              <a:rPr lang="en-US" dirty="0" smtClean="0">
                <a:solidFill>
                  <a:prstClr val="black"/>
                </a:solidFill>
                <a:latin typeface="Calibri"/>
                <a:cs typeface="+mn-cs"/>
              </a:rPr>
              <a:t>Maj Chris Wood, USMC</a:t>
            </a:r>
          </a:p>
          <a:p>
            <a:pPr algn="ctr" eaLnBrk="1" fontAlgn="auto" hangingPunct="1">
              <a:spcBef>
                <a:spcPts val="0"/>
              </a:spcBef>
              <a:spcAft>
                <a:spcPts val="0"/>
              </a:spcAft>
            </a:pPr>
            <a:endParaRPr lang="en-US" dirty="0">
              <a:solidFill>
                <a:prstClr val="black"/>
              </a:solidFill>
              <a:latin typeface="Calibri"/>
              <a:cs typeface="+mn-cs"/>
            </a:endParaRPr>
          </a:p>
        </p:txBody>
      </p:sp>
      <p:sp>
        <p:nvSpPr>
          <p:cNvPr id="11" name="TextBox 10"/>
          <p:cNvSpPr txBox="1"/>
          <p:nvPr/>
        </p:nvSpPr>
        <p:spPr>
          <a:xfrm>
            <a:off x="3048000" y="6412329"/>
            <a:ext cx="3276600" cy="307777"/>
          </a:xfrm>
          <a:prstGeom prst="rect">
            <a:avLst/>
          </a:prstGeom>
          <a:noFill/>
        </p:spPr>
        <p:txBody>
          <a:bodyPr wrap="square" rtlCol="0">
            <a:spAutoFit/>
          </a:bodyPr>
          <a:lstStyle/>
          <a:p>
            <a:pPr algn="ctr" eaLnBrk="1" fontAlgn="auto" hangingPunct="1">
              <a:spcBef>
                <a:spcPts val="0"/>
              </a:spcBef>
              <a:spcAft>
                <a:spcPts val="0"/>
              </a:spcAft>
            </a:pPr>
            <a:r>
              <a:rPr lang="en-US" sz="1400" b="1" i="1" dirty="0" smtClean="0">
                <a:solidFill>
                  <a:prstClr val="black"/>
                </a:solidFill>
                <a:latin typeface="Calibri"/>
                <a:cs typeface="+mn-cs"/>
              </a:rPr>
              <a:t>This brief has </a:t>
            </a:r>
            <a:r>
              <a:rPr lang="en-US" sz="1400" b="1" i="1" dirty="0" smtClean="0">
                <a:solidFill>
                  <a:prstClr val="black"/>
                </a:solidFill>
                <a:latin typeface="Calibri"/>
                <a:cs typeface="+mn-cs"/>
              </a:rPr>
              <a:t>nine </a:t>
            </a:r>
            <a:r>
              <a:rPr lang="en-US" sz="1400" b="1" i="1" dirty="0" smtClean="0">
                <a:solidFill>
                  <a:prstClr val="black"/>
                </a:solidFill>
                <a:latin typeface="Calibri"/>
                <a:cs typeface="+mn-cs"/>
              </a:rPr>
              <a:t>slides</a:t>
            </a:r>
            <a:endParaRPr lang="en-US" sz="1400" b="1" i="1" dirty="0">
              <a:solidFill>
                <a:prstClr val="black"/>
              </a:solidFill>
              <a:latin typeface="Calibri"/>
              <a:cs typeface="+mn-cs"/>
            </a:endParaRPr>
          </a:p>
        </p:txBody>
      </p:sp>
      <p:sp>
        <p:nvSpPr>
          <p:cNvPr id="13" name="TextBox 12"/>
          <p:cNvSpPr txBox="1"/>
          <p:nvPr/>
        </p:nvSpPr>
        <p:spPr>
          <a:xfrm>
            <a:off x="457200" y="2286000"/>
            <a:ext cx="2652713" cy="307777"/>
          </a:xfrm>
          <a:prstGeom prst="rect">
            <a:avLst/>
          </a:prstGeom>
          <a:noFill/>
        </p:spPr>
        <p:txBody>
          <a:bodyPr wrap="square" rtlCol="0">
            <a:spAutoFit/>
          </a:bodyPr>
          <a:lstStyle/>
          <a:p>
            <a:pPr eaLnBrk="1" fontAlgn="auto" hangingPunct="1">
              <a:spcBef>
                <a:spcPts val="0"/>
              </a:spcBef>
              <a:spcAft>
                <a:spcPts val="0"/>
              </a:spcAft>
            </a:pPr>
            <a:r>
              <a:rPr lang="en-US" sz="1400" b="1" i="1" dirty="0" smtClean="0">
                <a:solidFill>
                  <a:prstClr val="black"/>
                </a:solidFill>
                <a:latin typeface="Calibri"/>
                <a:cs typeface="+mn-cs"/>
              </a:rPr>
              <a:t>Dr. Ignaz Semmelweis</a:t>
            </a:r>
            <a:endParaRPr lang="en-US" sz="1400" b="1" i="1" dirty="0">
              <a:solidFill>
                <a:prstClr val="black"/>
              </a:solidFill>
              <a:latin typeface="Calibri"/>
              <a:cs typeface="+mn-cs"/>
            </a:endParaRPr>
          </a:p>
        </p:txBody>
      </p:sp>
      <p:sp>
        <p:nvSpPr>
          <p:cNvPr id="14" name="TextBox 13"/>
          <p:cNvSpPr txBox="1"/>
          <p:nvPr/>
        </p:nvSpPr>
        <p:spPr>
          <a:xfrm>
            <a:off x="7391400" y="2593777"/>
            <a:ext cx="1905000" cy="307777"/>
          </a:xfrm>
          <a:prstGeom prst="rect">
            <a:avLst/>
          </a:prstGeom>
          <a:noFill/>
        </p:spPr>
        <p:txBody>
          <a:bodyPr wrap="square" rtlCol="0">
            <a:spAutoFit/>
          </a:bodyPr>
          <a:lstStyle/>
          <a:p>
            <a:pPr eaLnBrk="1" fontAlgn="auto" hangingPunct="1">
              <a:spcBef>
                <a:spcPts val="0"/>
              </a:spcBef>
              <a:spcAft>
                <a:spcPts val="0"/>
              </a:spcAft>
            </a:pPr>
            <a:r>
              <a:rPr lang="en-US" sz="1400" b="1" i="1" dirty="0" smtClean="0">
                <a:solidFill>
                  <a:prstClr val="black"/>
                </a:solidFill>
                <a:latin typeface="Calibri"/>
                <a:cs typeface="+mn-cs"/>
              </a:rPr>
              <a:t>Nicolas Appert</a:t>
            </a:r>
            <a:endParaRPr lang="en-US" sz="1400" b="1" i="1" dirty="0">
              <a:solidFill>
                <a:prstClr val="black"/>
              </a:solidFill>
              <a:latin typeface="Calibri"/>
              <a:cs typeface="+mn-cs"/>
            </a:endParaRPr>
          </a:p>
        </p:txBody>
      </p:sp>
      <p:sp>
        <p:nvSpPr>
          <p:cNvPr id="15" name="TextBox 14"/>
          <p:cNvSpPr txBox="1"/>
          <p:nvPr/>
        </p:nvSpPr>
        <p:spPr>
          <a:xfrm>
            <a:off x="152400" y="6550223"/>
            <a:ext cx="1505953" cy="307777"/>
          </a:xfrm>
          <a:prstGeom prst="rect">
            <a:avLst/>
          </a:prstGeom>
          <a:noFill/>
        </p:spPr>
        <p:txBody>
          <a:bodyPr wrap="square" rtlCol="0">
            <a:spAutoFit/>
          </a:bodyPr>
          <a:lstStyle/>
          <a:p>
            <a:pPr eaLnBrk="1" fontAlgn="auto" hangingPunct="1">
              <a:spcBef>
                <a:spcPts val="0"/>
              </a:spcBef>
              <a:spcAft>
                <a:spcPts val="0"/>
              </a:spcAft>
            </a:pPr>
            <a:r>
              <a:rPr lang="en-US" sz="1400" b="1" i="1" dirty="0" smtClean="0">
                <a:solidFill>
                  <a:prstClr val="black"/>
                </a:solidFill>
                <a:latin typeface="Calibri"/>
                <a:cs typeface="+mn-cs"/>
              </a:rPr>
              <a:t>Marc Bloch </a:t>
            </a:r>
            <a:endParaRPr lang="en-US" sz="1400" b="1" i="1" dirty="0">
              <a:solidFill>
                <a:prstClr val="black"/>
              </a:solidFill>
              <a:latin typeface="Calibri"/>
              <a:cs typeface="+mn-cs"/>
            </a:endParaRPr>
          </a:p>
        </p:txBody>
      </p:sp>
      <p:sp>
        <p:nvSpPr>
          <p:cNvPr id="16" name="TextBox 15"/>
          <p:cNvSpPr txBox="1"/>
          <p:nvPr/>
        </p:nvSpPr>
        <p:spPr>
          <a:xfrm>
            <a:off x="6781800" y="6553200"/>
            <a:ext cx="3200400" cy="307777"/>
          </a:xfrm>
          <a:prstGeom prst="rect">
            <a:avLst/>
          </a:prstGeom>
          <a:noFill/>
        </p:spPr>
        <p:txBody>
          <a:bodyPr wrap="square" rtlCol="0">
            <a:spAutoFit/>
          </a:bodyPr>
          <a:lstStyle/>
          <a:p>
            <a:pPr eaLnBrk="1" fontAlgn="auto" hangingPunct="1">
              <a:spcBef>
                <a:spcPts val="0"/>
              </a:spcBef>
              <a:spcAft>
                <a:spcPts val="0"/>
              </a:spcAft>
            </a:pPr>
            <a:r>
              <a:rPr lang="en-US" sz="1400" b="1" i="1" dirty="0" smtClean="0">
                <a:solidFill>
                  <a:prstClr val="black"/>
                </a:solidFill>
                <a:latin typeface="Calibri"/>
                <a:cs typeface="+mn-cs"/>
              </a:rPr>
              <a:t>Patton &amp; Guderian </a:t>
            </a:r>
            <a:endParaRPr lang="en-US" sz="1400" b="1" i="1" dirty="0">
              <a:solidFill>
                <a:prstClr val="black"/>
              </a:solidFill>
              <a:latin typeface="Calibri"/>
              <a:cs typeface="+mn-cs"/>
            </a:endParaRPr>
          </a:p>
        </p:txBody>
      </p:sp>
      <p:sp>
        <p:nvSpPr>
          <p:cNvPr id="17" name="TextBox 16"/>
          <p:cNvSpPr txBox="1"/>
          <p:nvPr/>
        </p:nvSpPr>
        <p:spPr>
          <a:xfrm>
            <a:off x="3810000" y="1905000"/>
            <a:ext cx="1600200" cy="307777"/>
          </a:xfrm>
          <a:prstGeom prst="rect">
            <a:avLst/>
          </a:prstGeom>
          <a:noFill/>
        </p:spPr>
        <p:txBody>
          <a:bodyPr wrap="square" rtlCol="0">
            <a:spAutoFit/>
          </a:bodyPr>
          <a:lstStyle/>
          <a:p>
            <a:pPr eaLnBrk="1" fontAlgn="auto" hangingPunct="1">
              <a:spcBef>
                <a:spcPts val="0"/>
              </a:spcBef>
              <a:spcAft>
                <a:spcPts val="0"/>
              </a:spcAft>
            </a:pPr>
            <a:r>
              <a:rPr lang="en-US" sz="1400" b="1" i="1" dirty="0" smtClean="0">
                <a:solidFill>
                  <a:prstClr val="black"/>
                </a:solidFill>
                <a:latin typeface="Calibri"/>
                <a:cs typeface="+mn-cs"/>
              </a:rPr>
              <a:t>Gatling Gun </a:t>
            </a:r>
            <a:endParaRPr lang="en-US" sz="1400" b="1" i="1" dirty="0">
              <a:solidFill>
                <a:prstClr val="black"/>
              </a:solidFill>
              <a:latin typeface="Calibri"/>
              <a:cs typeface="+mn-cs"/>
            </a:endParaRPr>
          </a:p>
        </p:txBody>
      </p:sp>
      <p:sp>
        <p:nvSpPr>
          <p:cNvPr id="12" name="Rectangle 11"/>
          <p:cNvSpPr/>
          <p:nvPr/>
        </p:nvSpPr>
        <p:spPr>
          <a:xfrm>
            <a:off x="1629276" y="5562599"/>
            <a:ext cx="5123447" cy="646331"/>
          </a:xfrm>
          <a:prstGeom prst="rect">
            <a:avLst/>
          </a:prstGeom>
        </p:spPr>
        <p:txBody>
          <a:bodyPr wrap="square">
            <a:spAutoFit/>
          </a:bodyPr>
          <a:lstStyle/>
          <a:p>
            <a:pPr eaLnBrk="1" fontAlgn="auto" hangingPunct="1">
              <a:spcBef>
                <a:spcPts val="0"/>
              </a:spcBef>
              <a:spcAft>
                <a:spcPts val="0"/>
              </a:spcAft>
            </a:pPr>
            <a:r>
              <a:rPr lang="en-US" dirty="0">
                <a:solidFill>
                  <a:prstClr val="black"/>
                </a:solidFill>
                <a:latin typeface="Calibri"/>
                <a:cs typeface="+mn-cs"/>
              </a:rPr>
              <a:t>"The best way to predict the future is to invent </a:t>
            </a:r>
            <a:r>
              <a:rPr lang="en-US" dirty="0" smtClean="0">
                <a:solidFill>
                  <a:prstClr val="black"/>
                </a:solidFill>
                <a:latin typeface="Calibri"/>
                <a:cs typeface="+mn-cs"/>
              </a:rPr>
              <a:t>it“</a:t>
            </a:r>
          </a:p>
          <a:p>
            <a:pPr eaLnBrk="1" fontAlgn="auto" hangingPunct="1">
              <a:spcBef>
                <a:spcPts val="0"/>
              </a:spcBef>
              <a:spcAft>
                <a:spcPts val="0"/>
              </a:spcAft>
            </a:pPr>
            <a:r>
              <a:rPr lang="en-US" dirty="0" smtClean="0">
                <a:solidFill>
                  <a:prstClr val="black"/>
                </a:solidFill>
                <a:latin typeface="Calibri"/>
                <a:cs typeface="+mn-cs"/>
              </a:rPr>
              <a:t>by </a:t>
            </a:r>
            <a:r>
              <a:rPr lang="en-US" dirty="0">
                <a:solidFill>
                  <a:prstClr val="black"/>
                </a:solidFill>
                <a:latin typeface="Calibri"/>
                <a:cs typeface="+mn-cs"/>
              </a:rPr>
              <a:t>Alan Kay</a:t>
            </a:r>
          </a:p>
        </p:txBody>
      </p:sp>
    </p:spTree>
    <p:extLst>
      <p:ext uri="{BB962C8B-B14F-4D97-AF65-F5344CB8AC3E}">
        <p14:creationId xmlns:p14="http://schemas.microsoft.com/office/powerpoint/2010/main" val="3293883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52"/>
          <p:cNvGrpSpPr>
            <a:grpSpLocks/>
          </p:cNvGrpSpPr>
          <p:nvPr/>
        </p:nvGrpSpPr>
        <p:grpSpPr bwMode="auto">
          <a:xfrm>
            <a:off x="1600200" y="1600200"/>
            <a:ext cx="1838325" cy="914400"/>
            <a:chOff x="361950" y="4114800"/>
            <a:chExt cx="1838325" cy="914400"/>
          </a:xfrm>
        </p:grpSpPr>
        <p:grpSp>
          <p:nvGrpSpPr>
            <p:cNvPr id="8216" name="Group 49"/>
            <p:cNvGrpSpPr>
              <a:grpSpLocks/>
            </p:cNvGrpSpPr>
            <p:nvPr/>
          </p:nvGrpSpPr>
          <p:grpSpPr bwMode="auto">
            <a:xfrm>
              <a:off x="409575" y="4114800"/>
              <a:ext cx="1790700" cy="914400"/>
              <a:chOff x="409575" y="4114800"/>
              <a:chExt cx="1790700" cy="914400"/>
            </a:xfrm>
          </p:grpSpPr>
          <p:pic>
            <p:nvPicPr>
              <p:cNvPr id="8218"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9575" y="4246560"/>
                <a:ext cx="1529292" cy="68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19" name="Rectangle 48"/>
              <p:cNvSpPr>
                <a:spLocks noChangeArrowheads="1"/>
              </p:cNvSpPr>
              <p:nvPr/>
            </p:nvSpPr>
            <p:spPr bwMode="auto">
              <a:xfrm>
                <a:off x="1929342" y="4114800"/>
                <a:ext cx="270933" cy="914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spcBef>
                    <a:spcPct val="20000"/>
                  </a:spcBef>
                  <a:buClr>
                    <a:srgbClr val="FF0000"/>
                  </a:buClr>
                  <a:buFont typeface="Wingdings 2" panose="05020102010507070707" pitchFamily="18" charset="2"/>
                  <a:buChar char="è"/>
                </a:pPr>
                <a:endParaRPr lang="en-US" altLang="en-US" sz="2000" b="1" dirty="0"/>
              </a:p>
            </p:txBody>
          </p:sp>
        </p:grpSp>
        <p:sp>
          <p:nvSpPr>
            <p:cNvPr id="8217" name="Rectangle 51"/>
            <p:cNvSpPr>
              <a:spLocks noChangeArrowheads="1"/>
            </p:cNvSpPr>
            <p:nvPr/>
          </p:nvSpPr>
          <p:spPr bwMode="auto">
            <a:xfrm>
              <a:off x="361950" y="4192057"/>
              <a:ext cx="1655233" cy="78951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spcBef>
                  <a:spcPct val="20000"/>
                </a:spcBef>
                <a:buClr>
                  <a:srgbClr val="FF0000"/>
                </a:buClr>
                <a:buFont typeface="Wingdings 2" panose="05020102010507070707" pitchFamily="18" charset="2"/>
                <a:buChar char="è"/>
              </a:pPr>
              <a:endParaRPr lang="en-US" altLang="en-US" sz="2000" b="1" dirty="0"/>
            </a:p>
          </p:txBody>
        </p:sp>
      </p:grpSp>
      <p:pic>
        <p:nvPicPr>
          <p:cNvPr id="8195"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02275" y="1600200"/>
            <a:ext cx="1584325" cy="85566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6" name="Picture 1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17688" y="2743200"/>
            <a:ext cx="1042987" cy="114935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7" name="Picture 1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07050" y="2743200"/>
            <a:ext cx="1403350" cy="11049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8"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676400" y="4083050"/>
            <a:ext cx="1587500" cy="1022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9" name="Picture 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76900" y="4046538"/>
            <a:ext cx="1603375" cy="962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200" name="Picture 5"/>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715000" y="5305425"/>
            <a:ext cx="1552575" cy="1247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201" name="Right Arrow 4"/>
          <p:cNvSpPr>
            <a:spLocks noChangeArrowheads="1"/>
          </p:cNvSpPr>
          <p:nvPr/>
        </p:nvSpPr>
        <p:spPr bwMode="auto">
          <a:xfrm>
            <a:off x="3454400" y="1731963"/>
            <a:ext cx="1803400" cy="638175"/>
          </a:xfrm>
          <a:prstGeom prst="rightArrow">
            <a:avLst>
              <a:gd name="adj1" fmla="val 50000"/>
              <a:gd name="adj2" fmla="val 50005"/>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spcBef>
                <a:spcPct val="20000"/>
              </a:spcBef>
              <a:buClr>
                <a:srgbClr val="FF0000"/>
              </a:buClr>
              <a:buFont typeface="Wingdings 2" panose="05020102010507070707" pitchFamily="18" charset="2"/>
              <a:buChar char="è"/>
            </a:pPr>
            <a:endParaRPr lang="en-US" altLang="en-US" sz="2000" b="1" dirty="0"/>
          </a:p>
        </p:txBody>
      </p:sp>
      <p:sp>
        <p:nvSpPr>
          <p:cNvPr id="8202" name="Right Arrow 19"/>
          <p:cNvSpPr>
            <a:spLocks noChangeArrowheads="1"/>
          </p:cNvSpPr>
          <p:nvPr/>
        </p:nvSpPr>
        <p:spPr bwMode="auto">
          <a:xfrm>
            <a:off x="3454400" y="2938463"/>
            <a:ext cx="1803400" cy="638175"/>
          </a:xfrm>
          <a:prstGeom prst="rightArrow">
            <a:avLst>
              <a:gd name="adj1" fmla="val 50000"/>
              <a:gd name="adj2" fmla="val 50005"/>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spcBef>
                <a:spcPct val="20000"/>
              </a:spcBef>
              <a:buClr>
                <a:srgbClr val="FF0000"/>
              </a:buClr>
              <a:buFont typeface="Wingdings 2" panose="05020102010507070707" pitchFamily="18" charset="2"/>
              <a:buChar char="è"/>
            </a:pPr>
            <a:endParaRPr lang="en-US" altLang="en-US" sz="2000" b="1" dirty="0"/>
          </a:p>
        </p:txBody>
      </p:sp>
      <p:sp>
        <p:nvSpPr>
          <p:cNvPr id="8203" name="Right Arrow 20"/>
          <p:cNvSpPr>
            <a:spLocks noChangeArrowheads="1"/>
          </p:cNvSpPr>
          <p:nvPr/>
        </p:nvSpPr>
        <p:spPr bwMode="auto">
          <a:xfrm>
            <a:off x="3454400" y="4262438"/>
            <a:ext cx="1803400" cy="638175"/>
          </a:xfrm>
          <a:prstGeom prst="rightArrow">
            <a:avLst>
              <a:gd name="adj1" fmla="val 50000"/>
              <a:gd name="adj2" fmla="val 50005"/>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spcBef>
                <a:spcPct val="20000"/>
              </a:spcBef>
              <a:buClr>
                <a:srgbClr val="FF0000"/>
              </a:buClr>
              <a:buFont typeface="Wingdings 2" panose="05020102010507070707" pitchFamily="18" charset="2"/>
              <a:buChar char="è"/>
            </a:pPr>
            <a:endParaRPr lang="en-US" altLang="en-US" sz="2000" b="1" dirty="0"/>
          </a:p>
        </p:txBody>
      </p:sp>
      <p:sp>
        <p:nvSpPr>
          <p:cNvPr id="8204" name="Right Arrow 21"/>
          <p:cNvSpPr>
            <a:spLocks noChangeArrowheads="1"/>
          </p:cNvSpPr>
          <p:nvPr/>
        </p:nvSpPr>
        <p:spPr bwMode="auto">
          <a:xfrm>
            <a:off x="3454400" y="5591175"/>
            <a:ext cx="1803400" cy="638175"/>
          </a:xfrm>
          <a:prstGeom prst="rightArrow">
            <a:avLst>
              <a:gd name="adj1" fmla="val 50000"/>
              <a:gd name="adj2" fmla="val 50005"/>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spcBef>
                <a:spcPct val="20000"/>
              </a:spcBef>
              <a:buClr>
                <a:srgbClr val="FF0000"/>
              </a:buClr>
              <a:buFont typeface="Wingdings 2" panose="05020102010507070707" pitchFamily="18" charset="2"/>
              <a:buChar char="è"/>
            </a:pPr>
            <a:endParaRPr lang="en-US" altLang="en-US" sz="2000" b="1" dirty="0"/>
          </a:p>
        </p:txBody>
      </p:sp>
      <p:sp>
        <p:nvSpPr>
          <p:cNvPr id="8205" name="TextBox 11"/>
          <p:cNvSpPr txBox="1">
            <a:spLocks noChangeArrowheads="1"/>
          </p:cNvSpPr>
          <p:nvPr/>
        </p:nvSpPr>
        <p:spPr bwMode="auto">
          <a:xfrm>
            <a:off x="76200" y="1828800"/>
            <a:ext cx="144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t>Biplane Fighter</a:t>
            </a:r>
          </a:p>
          <a:p>
            <a:pPr eaLnBrk="1" hangingPunct="1"/>
            <a:r>
              <a:rPr lang="en-US" altLang="en-US" sz="1200" b="1" dirty="0"/>
              <a:t>Speed: 186 MPH</a:t>
            </a:r>
          </a:p>
        </p:txBody>
      </p:sp>
      <p:sp>
        <p:nvSpPr>
          <p:cNvPr id="8206" name="TextBox 23"/>
          <p:cNvSpPr txBox="1">
            <a:spLocks noChangeArrowheads="1"/>
          </p:cNvSpPr>
          <p:nvPr/>
        </p:nvSpPr>
        <p:spPr bwMode="auto">
          <a:xfrm>
            <a:off x="0" y="3049588"/>
            <a:ext cx="15398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t>Goddard Rocket</a:t>
            </a:r>
          </a:p>
          <a:p>
            <a:pPr algn="ctr" eaLnBrk="1" hangingPunct="1"/>
            <a:r>
              <a:rPr lang="en-US" altLang="en-US" sz="1200" b="1" dirty="0"/>
              <a:t>Altitude: 41 feet</a:t>
            </a:r>
          </a:p>
          <a:p>
            <a:pPr algn="ctr" eaLnBrk="1" hangingPunct="1"/>
            <a:r>
              <a:rPr lang="en-US" altLang="en-US" sz="1200" b="1" dirty="0"/>
              <a:t>Speed: 60mph</a:t>
            </a:r>
          </a:p>
        </p:txBody>
      </p:sp>
      <p:sp>
        <p:nvSpPr>
          <p:cNvPr id="8207" name="TextBox 24"/>
          <p:cNvSpPr txBox="1">
            <a:spLocks noChangeArrowheads="1"/>
          </p:cNvSpPr>
          <p:nvPr/>
        </p:nvSpPr>
        <p:spPr bwMode="auto">
          <a:xfrm>
            <a:off x="76200" y="4343400"/>
            <a:ext cx="153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t>Horse-Pulled Artillery</a:t>
            </a:r>
          </a:p>
        </p:txBody>
      </p:sp>
      <p:sp>
        <p:nvSpPr>
          <p:cNvPr id="8208" name="TextBox 25"/>
          <p:cNvSpPr txBox="1">
            <a:spLocks noChangeArrowheads="1"/>
          </p:cNvSpPr>
          <p:nvPr/>
        </p:nvSpPr>
        <p:spPr bwMode="auto">
          <a:xfrm>
            <a:off x="76200" y="5627688"/>
            <a:ext cx="1539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t>Man-in-Balloon Spotting</a:t>
            </a:r>
          </a:p>
        </p:txBody>
      </p:sp>
      <p:sp>
        <p:nvSpPr>
          <p:cNvPr id="8209" name="TextBox 26"/>
          <p:cNvSpPr txBox="1">
            <a:spLocks noChangeArrowheads="1"/>
          </p:cNvSpPr>
          <p:nvPr/>
        </p:nvSpPr>
        <p:spPr bwMode="auto">
          <a:xfrm>
            <a:off x="7045325" y="1803400"/>
            <a:ext cx="2098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t>Messerschmitt Me 262</a:t>
            </a:r>
          </a:p>
          <a:p>
            <a:pPr algn="ctr" eaLnBrk="1" hangingPunct="1"/>
            <a:r>
              <a:rPr lang="en-US" altLang="en-US" sz="1200" b="1" dirty="0"/>
              <a:t>Speed: 541 MPH</a:t>
            </a:r>
          </a:p>
        </p:txBody>
      </p:sp>
      <p:sp>
        <p:nvSpPr>
          <p:cNvPr id="8210" name="TextBox 27"/>
          <p:cNvSpPr txBox="1">
            <a:spLocks noChangeArrowheads="1"/>
          </p:cNvSpPr>
          <p:nvPr/>
        </p:nvSpPr>
        <p:spPr bwMode="auto">
          <a:xfrm>
            <a:off x="7419975" y="3038475"/>
            <a:ext cx="15398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t>V-2</a:t>
            </a:r>
          </a:p>
          <a:p>
            <a:pPr algn="ctr" eaLnBrk="1" hangingPunct="1"/>
            <a:r>
              <a:rPr lang="en-US" altLang="en-US" sz="1200" b="1" dirty="0"/>
              <a:t>Altitude: 60 miles</a:t>
            </a:r>
          </a:p>
          <a:p>
            <a:pPr algn="ctr" eaLnBrk="1" hangingPunct="1"/>
            <a:r>
              <a:rPr lang="en-US" altLang="en-US" sz="1200" b="1" dirty="0"/>
              <a:t>Speed: 3580mph</a:t>
            </a:r>
          </a:p>
        </p:txBody>
      </p:sp>
      <p:sp>
        <p:nvSpPr>
          <p:cNvPr id="8211" name="TextBox 28"/>
          <p:cNvSpPr txBox="1">
            <a:spLocks noChangeArrowheads="1"/>
          </p:cNvSpPr>
          <p:nvPr/>
        </p:nvSpPr>
        <p:spPr bwMode="auto">
          <a:xfrm>
            <a:off x="7540625" y="4378325"/>
            <a:ext cx="153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t>Truck-Pulled Artillery</a:t>
            </a:r>
          </a:p>
        </p:txBody>
      </p:sp>
      <p:sp>
        <p:nvSpPr>
          <p:cNvPr id="8212" name="TextBox 29"/>
          <p:cNvSpPr txBox="1">
            <a:spLocks noChangeArrowheads="1"/>
          </p:cNvSpPr>
          <p:nvPr/>
        </p:nvSpPr>
        <p:spPr bwMode="auto">
          <a:xfrm>
            <a:off x="7527925" y="5715000"/>
            <a:ext cx="153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t>Radar/Sonar</a:t>
            </a:r>
          </a:p>
        </p:txBody>
      </p:sp>
      <p:pic>
        <p:nvPicPr>
          <p:cNvPr id="8213" name="Picture 46"/>
          <p:cNvPicPr>
            <a:picLocks noChangeAspect="1" noChangeArrowheads="1"/>
          </p:cNvPicPr>
          <p:nvPr/>
        </p:nvPicPr>
        <p:blipFill>
          <a:blip r:embed="rId10" cstate="print">
            <a:extLst>
              <a:ext uri="{28A0092B-C50C-407E-A947-70E740481C1C}">
                <a14:useLocalDpi xmlns:a14="http://schemas.microsoft.com/office/drawing/2010/main"/>
              </a:ext>
            </a:extLst>
          </a:blip>
          <a:srcRect l="4871" t="3667" r="4033" b="4391"/>
          <a:stretch>
            <a:fillRect/>
          </a:stretch>
        </p:blipFill>
        <p:spPr bwMode="auto">
          <a:xfrm>
            <a:off x="1828800" y="5295900"/>
            <a:ext cx="1219200" cy="1333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382" name="Rectangle 4"/>
          <p:cNvSpPr>
            <a:spLocks noChangeArrowheads="1"/>
          </p:cNvSpPr>
          <p:nvPr/>
        </p:nvSpPr>
        <p:spPr bwMode="auto">
          <a:xfrm>
            <a:off x="990600" y="228600"/>
            <a:ext cx="762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3600" i="1" dirty="0" smtClean="0">
                <a:latin typeface="+mj-lt"/>
                <a:ea typeface="Calibri" panose="020F0502020204030204" pitchFamily="34" charset="0"/>
                <a:cs typeface="Times New Roman" panose="02020603050405020304" pitchFamily="18" charset="0"/>
              </a:rPr>
              <a:t>The Speed of Innovation!</a:t>
            </a:r>
          </a:p>
        </p:txBody>
      </p:sp>
      <p:sp>
        <p:nvSpPr>
          <p:cNvPr id="2" name="Slide Number Placeholder 1"/>
          <p:cNvSpPr>
            <a:spLocks noGrp="1"/>
          </p:cNvSpPr>
          <p:nvPr>
            <p:ph type="sldNum" sz="quarter" idx="10"/>
          </p:nvPr>
        </p:nvSpPr>
        <p:spPr/>
        <p:txBody>
          <a:bodyPr/>
          <a:lstStyle/>
          <a:p>
            <a:pPr>
              <a:defRPr/>
            </a:pPr>
            <a:fld id="{5D4169A8-5C0D-4698-9030-EDF9D2BF946F}" type="slidenum">
              <a:rPr lang="en-US" altLang="en-US" smtClean="0"/>
              <a:pPr>
                <a:defRPr/>
              </a:pPr>
              <a:t>10</a:t>
            </a:fld>
            <a:endParaRPr lang="en-US" altLang="en-US" dirty="0"/>
          </a:p>
        </p:txBody>
      </p:sp>
    </p:spTree>
    <p:extLst>
      <p:ext uri="{BB962C8B-B14F-4D97-AF65-F5344CB8AC3E}">
        <p14:creationId xmlns:p14="http://schemas.microsoft.com/office/powerpoint/2010/main" val="1974994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instein quote.jpg"/>
          <p:cNvPicPr>
            <a:picLocks noChangeAspect="1"/>
          </p:cNvPicPr>
          <p:nvPr/>
        </p:nvPicPr>
        <p:blipFill>
          <a:blip r:embed="rId3" cstate="print"/>
          <a:stretch>
            <a:fillRect/>
          </a:stretch>
        </p:blipFill>
        <p:spPr>
          <a:xfrm>
            <a:off x="685800" y="4494527"/>
            <a:ext cx="3003033" cy="2180910"/>
          </a:xfrm>
          <a:prstGeom prst="rect">
            <a:avLst/>
          </a:prstGeom>
        </p:spPr>
      </p:pic>
      <p:pic>
        <p:nvPicPr>
          <p:cNvPr id="4" name="Picture 3" descr="steve-jobs-creative-630x352.jpg"/>
          <p:cNvPicPr>
            <a:picLocks noChangeAspect="1"/>
          </p:cNvPicPr>
          <p:nvPr/>
        </p:nvPicPr>
        <p:blipFill rotWithShape="1">
          <a:blip r:embed="rId4" cstate="print">
            <a:extLst>
              <a:ext uri="{28A0092B-C50C-407E-A947-70E740481C1C}">
                <a14:useLocalDpi xmlns:a14="http://schemas.microsoft.com/office/drawing/2010/main"/>
              </a:ext>
            </a:extLst>
          </a:blip>
          <a:srcRect b="-2396"/>
          <a:stretch/>
        </p:blipFill>
        <p:spPr>
          <a:xfrm>
            <a:off x="4114800" y="1980498"/>
            <a:ext cx="4722261" cy="2819400"/>
          </a:xfrm>
          <a:prstGeom prst="rect">
            <a:avLst/>
          </a:prstGeom>
        </p:spPr>
      </p:pic>
      <p:sp>
        <p:nvSpPr>
          <p:cNvPr id="6" name="TextBox 5"/>
          <p:cNvSpPr txBox="1"/>
          <p:nvPr/>
        </p:nvSpPr>
        <p:spPr>
          <a:xfrm>
            <a:off x="1371600" y="190465"/>
            <a:ext cx="3581400" cy="646331"/>
          </a:xfrm>
          <a:prstGeom prst="rect">
            <a:avLst/>
          </a:prstGeom>
          <a:noFill/>
        </p:spPr>
        <p:txBody>
          <a:bodyPr wrap="square" rtlCol="0">
            <a:spAutoFit/>
          </a:bodyPr>
          <a:lstStyle/>
          <a:p>
            <a:r>
              <a:rPr lang="en-US" i="1" dirty="0" smtClean="0"/>
              <a:t>The way you look at the problem, can be the problem…..</a:t>
            </a:r>
            <a:endParaRPr lang="en-US" i="1" dirty="0"/>
          </a:p>
        </p:txBody>
      </p:sp>
      <p:sp>
        <p:nvSpPr>
          <p:cNvPr id="12" name="TextBox 11"/>
          <p:cNvSpPr txBox="1"/>
          <p:nvPr/>
        </p:nvSpPr>
        <p:spPr>
          <a:xfrm>
            <a:off x="5105400" y="190465"/>
            <a:ext cx="4953000" cy="369332"/>
          </a:xfrm>
          <a:prstGeom prst="rect">
            <a:avLst/>
          </a:prstGeom>
          <a:noFill/>
        </p:spPr>
        <p:txBody>
          <a:bodyPr wrap="square" rtlCol="0">
            <a:spAutoFit/>
          </a:bodyPr>
          <a:lstStyle/>
          <a:p>
            <a:r>
              <a:rPr lang="en-US" i="1" dirty="0" smtClean="0"/>
              <a:t>…the power of combinations and perspectives…</a:t>
            </a:r>
            <a:endParaRPr lang="en-US" i="1" dirty="0"/>
          </a:p>
        </p:txBody>
      </p:sp>
      <p:sp>
        <p:nvSpPr>
          <p:cNvPr id="13" name="TextBox 12"/>
          <p:cNvSpPr txBox="1"/>
          <p:nvPr/>
        </p:nvSpPr>
        <p:spPr>
          <a:xfrm>
            <a:off x="3918984" y="5943600"/>
            <a:ext cx="4724400" cy="369332"/>
          </a:xfrm>
          <a:prstGeom prst="rect">
            <a:avLst/>
          </a:prstGeom>
          <a:noFill/>
        </p:spPr>
        <p:txBody>
          <a:bodyPr wrap="square" rtlCol="0">
            <a:spAutoFit/>
          </a:bodyPr>
          <a:lstStyle/>
          <a:p>
            <a:r>
              <a:rPr lang="en-US" i="1" dirty="0" smtClean="0"/>
              <a:t>Distill complexity into actionable parts….</a:t>
            </a:r>
            <a:endParaRPr lang="en-US" i="1" dirty="0"/>
          </a:p>
        </p:txBody>
      </p:sp>
      <p:sp>
        <p:nvSpPr>
          <p:cNvPr id="8" name="Slide Number Placeholder 7"/>
          <p:cNvSpPr>
            <a:spLocks noGrp="1"/>
          </p:cNvSpPr>
          <p:nvPr>
            <p:ph type="sldNum" sz="quarter" idx="12"/>
          </p:nvPr>
        </p:nvSpPr>
        <p:spPr/>
        <p:txBody>
          <a:bodyPr/>
          <a:lstStyle/>
          <a:p>
            <a:fld id="{486D1428-FDD4-4A93-8D94-E56FBF6F41D3}" type="slidenum">
              <a:rPr lang="en-US" smtClean="0"/>
              <a:pPr/>
              <a:t>11</a:t>
            </a:fld>
            <a:endParaRPr lang="en-US" dirty="0"/>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77449" y="1413945"/>
            <a:ext cx="3541535" cy="2663234"/>
          </a:xfrm>
          <a:prstGeom prst="rect">
            <a:avLst/>
          </a:prstGeom>
        </p:spPr>
      </p:pic>
    </p:spTree>
    <p:extLst>
      <p:ext uri="{BB962C8B-B14F-4D97-AF65-F5344CB8AC3E}">
        <p14:creationId xmlns:p14="http://schemas.microsoft.com/office/powerpoint/2010/main" val="4012814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762000" y="215900"/>
            <a:ext cx="7673975" cy="62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0" i="1" dirty="0" smtClean="0">
                <a:latin typeface="Arial" panose="020B0604020202020204" pitchFamily="34" charset="0"/>
              </a:rPr>
              <a:t>Then…and Now….</a:t>
            </a:r>
          </a:p>
        </p:txBody>
      </p:sp>
      <p:sp>
        <p:nvSpPr>
          <p:cNvPr id="13315" name="AutoShape 6" descr="Image result for hundreds of wwii aircraft in the skie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pic>
        <p:nvPicPr>
          <p:cNvPr id="13316" name="Picture 8" descr="https://chemtrailsnorthnz.files.wordpress.com/2010/08/contrailww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1750" y="1593850"/>
            <a:ext cx="1974850" cy="1581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12" descr="https://encrypted-tbn1.gstatic.com/images?q=tbn:ANd9GcQGvV11BW5pGwaOjyPSCrjixut6F1rD1k_hhdBAV2XYCzDqHPu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3233738"/>
            <a:ext cx="3505200" cy="1227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3318" name="Straight Connector 9"/>
          <p:cNvCxnSpPr>
            <a:cxnSpLocks noChangeShapeType="1"/>
          </p:cNvCxnSpPr>
          <p:nvPr/>
        </p:nvCxnSpPr>
        <p:spPr bwMode="auto">
          <a:xfrm>
            <a:off x="4343400" y="1524000"/>
            <a:ext cx="0" cy="49530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pic>
        <p:nvPicPr>
          <p:cNvPr id="13319" name="Picture 14" descr="http://www.nato.int/nato_static_fl2014/assets/pictures/stock_2010/20101116_101116-cyber-defenc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0" y="3687763"/>
            <a:ext cx="18288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18" descr="http://blog.ucsusa.org/wp-content/uploads/2012/05/A-Train_Web_hi-300x202.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72000" y="1503363"/>
            <a:ext cx="2743200" cy="1847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1" name="Picture 20" descr="http://s3files.core77.com/blog/images/2011/12/Naval_Indep2.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386638" y="3175000"/>
            <a:ext cx="1481137" cy="1543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22" descr="https://www.f35.com/assets/uploads/images/f-35-a.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29500" y="1625600"/>
            <a:ext cx="16002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3" name="Picture 24" descr="http://www.kidsroomhobbies.com.au/media/catalog/product/cache/1/image/cfbc2908ca137f063f1e1c3ad65b6967/a/0/a02103827.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762625" y="5091113"/>
            <a:ext cx="310515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6" descr="http://ww2today.com/wp-content/uploads/2015/03/IWO-JIMA-142472.jp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07988" y="4572000"/>
            <a:ext cx="2884487" cy="2227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25" name="TextBox 2"/>
          <p:cNvSpPr txBox="1">
            <a:spLocks noChangeArrowheads="1"/>
          </p:cNvSpPr>
          <p:nvPr/>
        </p:nvSpPr>
        <p:spPr bwMode="auto">
          <a:xfrm>
            <a:off x="560388" y="1128713"/>
            <a:ext cx="4035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i="1" dirty="0"/>
              <a:t>Three dimensions of warfare……. </a:t>
            </a:r>
          </a:p>
        </p:txBody>
      </p:sp>
      <p:sp>
        <p:nvSpPr>
          <p:cNvPr id="13326" name="TextBox 4"/>
          <p:cNvSpPr txBox="1">
            <a:spLocks noChangeArrowheads="1"/>
          </p:cNvSpPr>
          <p:nvPr/>
        </p:nvSpPr>
        <p:spPr bwMode="auto">
          <a:xfrm>
            <a:off x="4800600" y="1127125"/>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i="1" dirty="0"/>
              <a:t>Five dimensions of warfare………. </a:t>
            </a:r>
          </a:p>
        </p:txBody>
      </p:sp>
      <p:sp>
        <p:nvSpPr>
          <p:cNvPr id="13327" name="TextBox 5"/>
          <p:cNvSpPr txBox="1">
            <a:spLocks noChangeArrowheads="1"/>
          </p:cNvSpPr>
          <p:nvPr/>
        </p:nvSpPr>
        <p:spPr bwMode="auto">
          <a:xfrm>
            <a:off x="7110413" y="4691063"/>
            <a:ext cx="2149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t>Sea/Sub-Surface</a:t>
            </a:r>
          </a:p>
        </p:txBody>
      </p:sp>
      <p:sp>
        <p:nvSpPr>
          <p:cNvPr id="13328" name="TextBox 6"/>
          <p:cNvSpPr txBox="1">
            <a:spLocks noChangeArrowheads="1"/>
          </p:cNvSpPr>
          <p:nvPr/>
        </p:nvSpPr>
        <p:spPr bwMode="auto">
          <a:xfrm>
            <a:off x="7974013" y="2663825"/>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t>Air</a:t>
            </a:r>
          </a:p>
        </p:txBody>
      </p:sp>
      <p:sp>
        <p:nvSpPr>
          <p:cNvPr id="13329" name="TextBox 7"/>
          <p:cNvSpPr txBox="1">
            <a:spLocks noChangeArrowheads="1"/>
          </p:cNvSpPr>
          <p:nvPr/>
        </p:nvSpPr>
        <p:spPr bwMode="auto">
          <a:xfrm>
            <a:off x="4953000" y="505936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t>Cyber</a:t>
            </a:r>
          </a:p>
        </p:txBody>
      </p:sp>
      <p:sp>
        <p:nvSpPr>
          <p:cNvPr id="13330" name="TextBox 8"/>
          <p:cNvSpPr txBox="1">
            <a:spLocks noChangeArrowheads="1"/>
          </p:cNvSpPr>
          <p:nvPr/>
        </p:nvSpPr>
        <p:spPr bwMode="auto">
          <a:xfrm>
            <a:off x="5872163" y="3311525"/>
            <a:ext cx="99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t>Space </a:t>
            </a:r>
          </a:p>
        </p:txBody>
      </p:sp>
      <p:sp>
        <p:nvSpPr>
          <p:cNvPr id="13331" name="TextBox 9"/>
          <p:cNvSpPr txBox="1">
            <a:spLocks noChangeArrowheads="1"/>
          </p:cNvSpPr>
          <p:nvPr/>
        </p:nvSpPr>
        <p:spPr bwMode="auto">
          <a:xfrm>
            <a:off x="6494463" y="6477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t>Land</a:t>
            </a:r>
          </a:p>
        </p:txBody>
      </p:sp>
      <p:sp>
        <p:nvSpPr>
          <p:cNvPr id="13332" name="TextBox 10"/>
          <p:cNvSpPr txBox="1">
            <a:spLocks noChangeArrowheads="1"/>
          </p:cNvSpPr>
          <p:nvPr/>
        </p:nvSpPr>
        <p:spPr bwMode="auto">
          <a:xfrm>
            <a:off x="542925" y="2159000"/>
            <a:ext cx="60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t>Air</a:t>
            </a:r>
          </a:p>
        </p:txBody>
      </p:sp>
      <p:sp>
        <p:nvSpPr>
          <p:cNvPr id="13333" name="TextBox 11"/>
          <p:cNvSpPr txBox="1">
            <a:spLocks noChangeArrowheads="1"/>
          </p:cNvSpPr>
          <p:nvPr/>
        </p:nvSpPr>
        <p:spPr bwMode="auto">
          <a:xfrm>
            <a:off x="219075" y="3559175"/>
            <a:ext cx="682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t>Sea</a:t>
            </a:r>
          </a:p>
        </p:txBody>
      </p:sp>
      <p:sp>
        <p:nvSpPr>
          <p:cNvPr id="13334" name="TextBox 12"/>
          <p:cNvSpPr txBox="1">
            <a:spLocks noChangeArrowheads="1"/>
          </p:cNvSpPr>
          <p:nvPr/>
        </p:nvSpPr>
        <p:spPr bwMode="auto">
          <a:xfrm>
            <a:off x="3413125" y="51673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t>Land</a:t>
            </a:r>
          </a:p>
        </p:txBody>
      </p:sp>
      <p:sp>
        <p:nvSpPr>
          <p:cNvPr id="2" name="Slide Number Placeholder 1"/>
          <p:cNvSpPr>
            <a:spLocks noGrp="1"/>
          </p:cNvSpPr>
          <p:nvPr>
            <p:ph type="sldNum" sz="quarter" idx="10"/>
          </p:nvPr>
        </p:nvSpPr>
        <p:spPr/>
        <p:txBody>
          <a:bodyPr/>
          <a:lstStyle/>
          <a:p>
            <a:pPr>
              <a:defRPr/>
            </a:pPr>
            <a:fld id="{5D4169A8-5C0D-4698-9030-EDF9D2BF946F}" type="slidenum">
              <a:rPr lang="en-US" altLang="en-US" smtClean="0"/>
              <a:pPr>
                <a:defRPr/>
              </a:pPr>
              <a:t>12</a:t>
            </a:fld>
            <a:endParaRPr lang="en-US" altLang="en-US" dirty="0"/>
          </a:p>
        </p:txBody>
      </p:sp>
    </p:spTree>
    <p:extLst>
      <p:ext uri="{BB962C8B-B14F-4D97-AF65-F5344CB8AC3E}">
        <p14:creationId xmlns:p14="http://schemas.microsoft.com/office/powerpoint/2010/main" val="4073889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7620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0" i="1" dirty="0" smtClean="0">
                <a:latin typeface="Arial" panose="020B0604020202020204" pitchFamily="34" charset="0"/>
              </a:rPr>
              <a:t>American Way of War (19</a:t>
            </a:r>
            <a:r>
              <a:rPr lang="en-US" altLang="en-US" b="0" i="1" baseline="30000" dirty="0" smtClean="0">
                <a:latin typeface="Arial" panose="020B0604020202020204" pitchFamily="34" charset="0"/>
              </a:rPr>
              <a:t>th</a:t>
            </a:r>
            <a:r>
              <a:rPr lang="en-US" altLang="en-US" b="0" i="1" dirty="0" smtClean="0">
                <a:latin typeface="Arial" panose="020B0604020202020204" pitchFamily="34" charset="0"/>
              </a:rPr>
              <a:t> &amp; 20</a:t>
            </a:r>
            <a:r>
              <a:rPr lang="en-US" altLang="en-US" b="0" i="1" baseline="30000" dirty="0" smtClean="0">
                <a:latin typeface="Arial" panose="020B0604020202020204" pitchFamily="34" charset="0"/>
              </a:rPr>
              <a:t>th</a:t>
            </a:r>
            <a:r>
              <a:rPr lang="en-US" altLang="en-US" b="0" i="1" dirty="0" smtClean="0">
                <a:latin typeface="Arial" panose="020B0604020202020204" pitchFamily="34" charset="0"/>
              </a:rPr>
              <a:t> Century) </a:t>
            </a:r>
          </a:p>
        </p:txBody>
      </p:sp>
      <p:pic>
        <p:nvPicPr>
          <p:cNvPr id="14339"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14425" y="1114425"/>
            <a:ext cx="1447800" cy="1841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205163" y="1196975"/>
            <a:ext cx="2355850" cy="17907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58800" y="3046413"/>
            <a:ext cx="2259013" cy="16573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2" name="Picture 6"/>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276600" y="5013325"/>
            <a:ext cx="2714625" cy="16922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7"/>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259513" y="4924425"/>
            <a:ext cx="2644775" cy="16541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4" name="Picture 8"/>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33400" y="4870450"/>
            <a:ext cx="2416175" cy="19240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5" name="Picture 9"/>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6324600" y="3032125"/>
            <a:ext cx="2514600" cy="18859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6" name="Picture 10"/>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172200" y="1327150"/>
            <a:ext cx="2209800" cy="1628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7" name="Picture 11"/>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581400" y="3200400"/>
            <a:ext cx="2079625" cy="1600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5D4169A8-5C0D-4698-9030-EDF9D2BF946F}" type="slidenum">
              <a:rPr lang="en-US" altLang="en-US" smtClean="0"/>
              <a:pPr>
                <a:defRPr/>
              </a:pPr>
              <a:t>13</a:t>
            </a:fld>
            <a:endParaRPr lang="en-US" altLang="en-US" dirty="0"/>
          </a:p>
        </p:txBody>
      </p:sp>
    </p:spTree>
    <p:extLst>
      <p:ext uri="{BB962C8B-B14F-4D97-AF65-F5344CB8AC3E}">
        <p14:creationId xmlns:p14="http://schemas.microsoft.com/office/powerpoint/2010/main" val="2157934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p:cNvPicPr>
            <a:picLocks noChangeAspect="1"/>
          </p:cNvPicPr>
          <p:nvPr/>
        </p:nvPicPr>
        <p:blipFill rotWithShape="1">
          <a:blip r:embed="rId3" cstate="print">
            <a:extLst>
              <a:ext uri="{28A0092B-C50C-407E-A947-70E740481C1C}">
                <a14:useLocalDpi xmlns:a14="http://schemas.microsoft.com/office/drawing/2010/main"/>
              </a:ext>
            </a:extLst>
          </a:blip>
          <a:srcRect l="61667" r="7246" b="22989"/>
          <a:stretch/>
        </p:blipFill>
        <p:spPr>
          <a:xfrm>
            <a:off x="4832750" y="1095845"/>
            <a:ext cx="3606739" cy="4134855"/>
          </a:xfrm>
          <a:prstGeom prst="rect">
            <a:avLst/>
          </a:prstGeom>
        </p:spPr>
      </p:pic>
      <p:sp>
        <p:nvSpPr>
          <p:cNvPr id="25" name="Freeform 24"/>
          <p:cNvSpPr/>
          <p:nvPr/>
        </p:nvSpPr>
        <p:spPr bwMode="auto">
          <a:xfrm>
            <a:off x="457200" y="2050341"/>
            <a:ext cx="3610947" cy="2670949"/>
          </a:xfrm>
          <a:custGeom>
            <a:avLst/>
            <a:gdLst>
              <a:gd name="connsiteX0" fmla="*/ 270588 w 3610947"/>
              <a:gd name="connsiteY0" fmla="*/ 21055 h 2670949"/>
              <a:gd name="connsiteX1" fmla="*/ 9331 w 3610947"/>
              <a:gd name="connsiteY1" fmla="*/ 58377 h 2670949"/>
              <a:gd name="connsiteX2" fmla="*/ 0 w 3610947"/>
              <a:gd name="connsiteY2" fmla="*/ 142353 h 2670949"/>
              <a:gd name="connsiteX3" fmla="*/ 9331 w 3610947"/>
              <a:gd name="connsiteY3" fmla="*/ 263651 h 2670949"/>
              <a:gd name="connsiteX4" fmla="*/ 18661 w 3610947"/>
              <a:gd name="connsiteY4" fmla="*/ 300973 h 2670949"/>
              <a:gd name="connsiteX5" fmla="*/ 55984 w 3610947"/>
              <a:gd name="connsiteY5" fmla="*/ 394279 h 2670949"/>
              <a:gd name="connsiteX6" fmla="*/ 74645 w 3610947"/>
              <a:gd name="connsiteY6" fmla="*/ 422271 h 2670949"/>
              <a:gd name="connsiteX7" fmla="*/ 65314 w 3610947"/>
              <a:gd name="connsiteY7" fmla="*/ 1243365 h 2670949"/>
              <a:gd name="connsiteX8" fmla="*/ 83976 w 3610947"/>
              <a:gd name="connsiteY8" fmla="*/ 1401986 h 2670949"/>
              <a:gd name="connsiteX9" fmla="*/ 93306 w 3610947"/>
              <a:gd name="connsiteY9" fmla="*/ 1429977 h 2670949"/>
              <a:gd name="connsiteX10" fmla="*/ 111967 w 3610947"/>
              <a:gd name="connsiteY10" fmla="*/ 1448639 h 2670949"/>
              <a:gd name="connsiteX11" fmla="*/ 149290 w 3610947"/>
              <a:gd name="connsiteY11" fmla="*/ 1513953 h 2670949"/>
              <a:gd name="connsiteX12" fmla="*/ 177282 w 3610947"/>
              <a:gd name="connsiteY12" fmla="*/ 1532614 h 2670949"/>
              <a:gd name="connsiteX13" fmla="*/ 214604 w 3610947"/>
              <a:gd name="connsiteY13" fmla="*/ 1588598 h 2670949"/>
              <a:gd name="connsiteX14" fmla="*/ 223935 w 3610947"/>
              <a:gd name="connsiteY14" fmla="*/ 1616590 h 2670949"/>
              <a:gd name="connsiteX15" fmla="*/ 261257 w 3610947"/>
              <a:gd name="connsiteY15" fmla="*/ 1663243 h 2670949"/>
              <a:gd name="connsiteX16" fmla="*/ 279918 w 3610947"/>
              <a:gd name="connsiteY16" fmla="*/ 1700565 h 2670949"/>
              <a:gd name="connsiteX17" fmla="*/ 317241 w 3610947"/>
              <a:gd name="connsiteY17" fmla="*/ 1756549 h 2670949"/>
              <a:gd name="connsiteX18" fmla="*/ 391886 w 3610947"/>
              <a:gd name="connsiteY18" fmla="*/ 1840524 h 2670949"/>
              <a:gd name="connsiteX19" fmla="*/ 447869 w 3610947"/>
              <a:gd name="connsiteY19" fmla="*/ 1868516 h 2670949"/>
              <a:gd name="connsiteX20" fmla="*/ 475861 w 3610947"/>
              <a:gd name="connsiteY20" fmla="*/ 1877847 h 2670949"/>
              <a:gd name="connsiteX21" fmla="*/ 569167 w 3610947"/>
              <a:gd name="connsiteY21" fmla="*/ 1933830 h 2670949"/>
              <a:gd name="connsiteX22" fmla="*/ 615820 w 3610947"/>
              <a:gd name="connsiteY22" fmla="*/ 1943161 h 2670949"/>
              <a:gd name="connsiteX23" fmla="*/ 643812 w 3610947"/>
              <a:gd name="connsiteY23" fmla="*/ 1952492 h 2670949"/>
              <a:gd name="connsiteX24" fmla="*/ 681135 w 3610947"/>
              <a:gd name="connsiteY24" fmla="*/ 1999145 h 2670949"/>
              <a:gd name="connsiteX25" fmla="*/ 709127 w 3610947"/>
              <a:gd name="connsiteY25" fmla="*/ 2036467 h 2670949"/>
              <a:gd name="connsiteX26" fmla="*/ 737118 w 3610947"/>
              <a:gd name="connsiteY26" fmla="*/ 2055128 h 2670949"/>
              <a:gd name="connsiteX27" fmla="*/ 755780 w 3610947"/>
              <a:gd name="connsiteY27" fmla="*/ 2073790 h 2670949"/>
              <a:gd name="connsiteX28" fmla="*/ 793102 w 3610947"/>
              <a:gd name="connsiteY28" fmla="*/ 2101781 h 2670949"/>
              <a:gd name="connsiteX29" fmla="*/ 849086 w 3610947"/>
              <a:gd name="connsiteY29" fmla="*/ 2139104 h 2670949"/>
              <a:gd name="connsiteX30" fmla="*/ 877078 w 3610947"/>
              <a:gd name="connsiteY30" fmla="*/ 2148435 h 2670949"/>
              <a:gd name="connsiteX31" fmla="*/ 905069 w 3610947"/>
              <a:gd name="connsiteY31" fmla="*/ 2167096 h 2670949"/>
              <a:gd name="connsiteX32" fmla="*/ 979714 w 3610947"/>
              <a:gd name="connsiteY32" fmla="*/ 2185757 h 2670949"/>
              <a:gd name="connsiteX33" fmla="*/ 1045029 w 3610947"/>
              <a:gd name="connsiteY33" fmla="*/ 2213749 h 2670949"/>
              <a:gd name="connsiteX34" fmla="*/ 1073020 w 3610947"/>
              <a:gd name="connsiteY34" fmla="*/ 2232410 h 2670949"/>
              <a:gd name="connsiteX35" fmla="*/ 1129004 w 3610947"/>
              <a:gd name="connsiteY35" fmla="*/ 2241741 h 2670949"/>
              <a:gd name="connsiteX36" fmla="*/ 1175657 w 3610947"/>
              <a:gd name="connsiteY36" fmla="*/ 2251071 h 2670949"/>
              <a:gd name="connsiteX37" fmla="*/ 1203649 w 3610947"/>
              <a:gd name="connsiteY37" fmla="*/ 2260402 h 2670949"/>
              <a:gd name="connsiteX38" fmla="*/ 1296955 w 3610947"/>
              <a:gd name="connsiteY38" fmla="*/ 2269732 h 2670949"/>
              <a:gd name="connsiteX39" fmla="*/ 1595535 w 3610947"/>
              <a:gd name="connsiteY39" fmla="*/ 2260402 h 2670949"/>
              <a:gd name="connsiteX40" fmla="*/ 1651518 w 3610947"/>
              <a:gd name="connsiteY40" fmla="*/ 2232410 h 2670949"/>
              <a:gd name="connsiteX41" fmla="*/ 1698171 w 3610947"/>
              <a:gd name="connsiteY41" fmla="*/ 2223079 h 2670949"/>
              <a:gd name="connsiteX42" fmla="*/ 1931437 w 3610947"/>
              <a:gd name="connsiteY42" fmla="*/ 2232410 h 2670949"/>
              <a:gd name="connsiteX43" fmla="*/ 1959429 w 3610947"/>
              <a:gd name="connsiteY43" fmla="*/ 2241741 h 2670949"/>
              <a:gd name="connsiteX44" fmla="*/ 1996751 w 3610947"/>
              <a:gd name="connsiteY44" fmla="*/ 2251071 h 2670949"/>
              <a:gd name="connsiteX45" fmla="*/ 2090057 w 3610947"/>
              <a:gd name="connsiteY45" fmla="*/ 2288394 h 2670949"/>
              <a:gd name="connsiteX46" fmla="*/ 2118049 w 3610947"/>
              <a:gd name="connsiteY46" fmla="*/ 2297724 h 2670949"/>
              <a:gd name="connsiteX47" fmla="*/ 2174033 w 3610947"/>
              <a:gd name="connsiteY47" fmla="*/ 2335047 h 2670949"/>
              <a:gd name="connsiteX48" fmla="*/ 2267339 w 3610947"/>
              <a:gd name="connsiteY48" fmla="*/ 2372369 h 2670949"/>
              <a:gd name="connsiteX49" fmla="*/ 2295331 w 3610947"/>
              <a:gd name="connsiteY49" fmla="*/ 2381700 h 2670949"/>
              <a:gd name="connsiteX50" fmla="*/ 2323322 w 3610947"/>
              <a:gd name="connsiteY50" fmla="*/ 2400361 h 2670949"/>
              <a:gd name="connsiteX51" fmla="*/ 2416629 w 3610947"/>
              <a:gd name="connsiteY51" fmla="*/ 2428353 h 2670949"/>
              <a:gd name="connsiteX52" fmla="*/ 2481943 w 3610947"/>
              <a:gd name="connsiteY52" fmla="*/ 2465675 h 2670949"/>
              <a:gd name="connsiteX53" fmla="*/ 2509935 w 3610947"/>
              <a:gd name="connsiteY53" fmla="*/ 2475006 h 2670949"/>
              <a:gd name="connsiteX54" fmla="*/ 2537927 w 3610947"/>
              <a:gd name="connsiteY54" fmla="*/ 2493667 h 2670949"/>
              <a:gd name="connsiteX55" fmla="*/ 2584580 w 3610947"/>
              <a:gd name="connsiteY55" fmla="*/ 2502998 h 2670949"/>
              <a:gd name="connsiteX56" fmla="*/ 2668555 w 3610947"/>
              <a:gd name="connsiteY56" fmla="*/ 2521659 h 2670949"/>
              <a:gd name="connsiteX57" fmla="*/ 2771192 w 3610947"/>
              <a:gd name="connsiteY57" fmla="*/ 2540320 h 2670949"/>
              <a:gd name="connsiteX58" fmla="*/ 2836506 w 3610947"/>
              <a:gd name="connsiteY58" fmla="*/ 2568312 h 2670949"/>
              <a:gd name="connsiteX59" fmla="*/ 2864498 w 3610947"/>
              <a:gd name="connsiteY59" fmla="*/ 2586973 h 2670949"/>
              <a:gd name="connsiteX60" fmla="*/ 2929812 w 3610947"/>
              <a:gd name="connsiteY60" fmla="*/ 2605635 h 2670949"/>
              <a:gd name="connsiteX61" fmla="*/ 2957804 w 3610947"/>
              <a:gd name="connsiteY61" fmla="*/ 2624296 h 2670949"/>
              <a:gd name="connsiteX62" fmla="*/ 3088433 w 3610947"/>
              <a:gd name="connsiteY62" fmla="*/ 2661618 h 2670949"/>
              <a:gd name="connsiteX63" fmla="*/ 3116424 w 3610947"/>
              <a:gd name="connsiteY63" fmla="*/ 2670949 h 2670949"/>
              <a:gd name="connsiteX64" fmla="*/ 3321698 w 3610947"/>
              <a:gd name="connsiteY64" fmla="*/ 2661618 h 2670949"/>
              <a:gd name="connsiteX65" fmla="*/ 3331029 w 3610947"/>
              <a:gd name="connsiteY65" fmla="*/ 2624296 h 2670949"/>
              <a:gd name="connsiteX66" fmla="*/ 3368351 w 3610947"/>
              <a:gd name="connsiteY66" fmla="*/ 2568312 h 2670949"/>
              <a:gd name="connsiteX67" fmla="*/ 3377682 w 3610947"/>
              <a:gd name="connsiteY67" fmla="*/ 2540320 h 2670949"/>
              <a:gd name="connsiteX68" fmla="*/ 3415004 w 3610947"/>
              <a:gd name="connsiteY68" fmla="*/ 2484337 h 2670949"/>
              <a:gd name="connsiteX69" fmla="*/ 3433665 w 3610947"/>
              <a:gd name="connsiteY69" fmla="*/ 2456345 h 2670949"/>
              <a:gd name="connsiteX70" fmla="*/ 3442996 w 3610947"/>
              <a:gd name="connsiteY70" fmla="*/ 2419022 h 2670949"/>
              <a:gd name="connsiteX71" fmla="*/ 3461657 w 3610947"/>
              <a:gd name="connsiteY71" fmla="*/ 2363039 h 2670949"/>
              <a:gd name="connsiteX72" fmla="*/ 3470988 w 3610947"/>
              <a:gd name="connsiteY72" fmla="*/ 2316386 h 2670949"/>
              <a:gd name="connsiteX73" fmla="*/ 3489649 w 3610947"/>
              <a:gd name="connsiteY73" fmla="*/ 2297724 h 2670949"/>
              <a:gd name="connsiteX74" fmla="*/ 3508310 w 3610947"/>
              <a:gd name="connsiteY74" fmla="*/ 2260402 h 2670949"/>
              <a:gd name="connsiteX75" fmla="*/ 3545633 w 3610947"/>
              <a:gd name="connsiteY75" fmla="*/ 2204418 h 2670949"/>
              <a:gd name="connsiteX76" fmla="*/ 3564294 w 3610947"/>
              <a:gd name="connsiteY76" fmla="*/ 2176426 h 2670949"/>
              <a:gd name="connsiteX77" fmla="*/ 3573624 w 3610947"/>
              <a:gd name="connsiteY77" fmla="*/ 2148435 h 2670949"/>
              <a:gd name="connsiteX78" fmla="*/ 3601616 w 3610947"/>
              <a:gd name="connsiteY78" fmla="*/ 2008475 h 2670949"/>
              <a:gd name="connsiteX79" fmla="*/ 3601616 w 3610947"/>
              <a:gd name="connsiteY79" fmla="*/ 1747218 h 2670949"/>
              <a:gd name="connsiteX80" fmla="*/ 3592286 w 3610947"/>
              <a:gd name="connsiteY80" fmla="*/ 1719226 h 2670949"/>
              <a:gd name="connsiteX81" fmla="*/ 3536302 w 3610947"/>
              <a:gd name="connsiteY81" fmla="*/ 1681904 h 2670949"/>
              <a:gd name="connsiteX82" fmla="*/ 3489649 w 3610947"/>
              <a:gd name="connsiteY82" fmla="*/ 1653912 h 2670949"/>
              <a:gd name="connsiteX83" fmla="*/ 3461657 w 3610947"/>
              <a:gd name="connsiteY83" fmla="*/ 1644581 h 2670949"/>
              <a:gd name="connsiteX84" fmla="*/ 3433665 w 3610947"/>
              <a:gd name="connsiteY84" fmla="*/ 1625920 h 2670949"/>
              <a:gd name="connsiteX85" fmla="*/ 3340359 w 3610947"/>
              <a:gd name="connsiteY85" fmla="*/ 1588598 h 2670949"/>
              <a:gd name="connsiteX86" fmla="*/ 3079102 w 3610947"/>
              <a:gd name="connsiteY86" fmla="*/ 1457969 h 2670949"/>
              <a:gd name="connsiteX87" fmla="*/ 2957804 w 3610947"/>
              <a:gd name="connsiteY87" fmla="*/ 1392655 h 2670949"/>
              <a:gd name="connsiteX88" fmla="*/ 2845837 w 3610947"/>
              <a:gd name="connsiteY88" fmla="*/ 1336671 h 2670949"/>
              <a:gd name="connsiteX89" fmla="*/ 2789853 w 3610947"/>
              <a:gd name="connsiteY89" fmla="*/ 1308679 h 2670949"/>
              <a:gd name="connsiteX90" fmla="*/ 2705878 w 3610947"/>
              <a:gd name="connsiteY90" fmla="*/ 1252696 h 2670949"/>
              <a:gd name="connsiteX91" fmla="*/ 2593910 w 3610947"/>
              <a:gd name="connsiteY91" fmla="*/ 1196712 h 2670949"/>
              <a:gd name="connsiteX92" fmla="*/ 2547257 w 3610947"/>
              <a:gd name="connsiteY92" fmla="*/ 1159390 h 2670949"/>
              <a:gd name="connsiteX93" fmla="*/ 2500604 w 3610947"/>
              <a:gd name="connsiteY93" fmla="*/ 1140728 h 2670949"/>
              <a:gd name="connsiteX94" fmla="*/ 2397967 w 3610947"/>
              <a:gd name="connsiteY94" fmla="*/ 1075414 h 2670949"/>
              <a:gd name="connsiteX95" fmla="*/ 2286000 w 3610947"/>
              <a:gd name="connsiteY95" fmla="*/ 1019430 h 2670949"/>
              <a:gd name="connsiteX96" fmla="*/ 2239347 w 3610947"/>
              <a:gd name="connsiteY96" fmla="*/ 982108 h 2670949"/>
              <a:gd name="connsiteX97" fmla="*/ 2192694 w 3610947"/>
              <a:gd name="connsiteY97" fmla="*/ 954116 h 2670949"/>
              <a:gd name="connsiteX98" fmla="*/ 2164702 w 3610947"/>
              <a:gd name="connsiteY98" fmla="*/ 926124 h 2670949"/>
              <a:gd name="connsiteX99" fmla="*/ 2099388 w 3610947"/>
              <a:gd name="connsiteY99" fmla="*/ 898132 h 2670949"/>
              <a:gd name="connsiteX100" fmla="*/ 2043404 w 3610947"/>
              <a:gd name="connsiteY100" fmla="*/ 860810 h 2670949"/>
              <a:gd name="connsiteX101" fmla="*/ 1978090 w 3610947"/>
              <a:gd name="connsiteY101" fmla="*/ 814157 h 2670949"/>
              <a:gd name="connsiteX102" fmla="*/ 1912776 w 3610947"/>
              <a:gd name="connsiteY102" fmla="*/ 767504 h 2670949"/>
              <a:gd name="connsiteX103" fmla="*/ 1884784 w 3610947"/>
              <a:gd name="connsiteY103" fmla="*/ 758173 h 2670949"/>
              <a:gd name="connsiteX104" fmla="*/ 1828800 w 3610947"/>
              <a:gd name="connsiteY104" fmla="*/ 720851 h 2670949"/>
              <a:gd name="connsiteX105" fmla="*/ 1800808 w 3610947"/>
              <a:gd name="connsiteY105" fmla="*/ 692859 h 2670949"/>
              <a:gd name="connsiteX106" fmla="*/ 1763486 w 3610947"/>
              <a:gd name="connsiteY106" fmla="*/ 674198 h 2670949"/>
              <a:gd name="connsiteX107" fmla="*/ 1707502 w 3610947"/>
              <a:gd name="connsiteY107" fmla="*/ 636875 h 2670949"/>
              <a:gd name="connsiteX108" fmla="*/ 1670180 w 3610947"/>
              <a:gd name="connsiteY108" fmla="*/ 608883 h 2670949"/>
              <a:gd name="connsiteX109" fmla="*/ 1642188 w 3610947"/>
              <a:gd name="connsiteY109" fmla="*/ 599553 h 2670949"/>
              <a:gd name="connsiteX110" fmla="*/ 1604865 w 3610947"/>
              <a:gd name="connsiteY110" fmla="*/ 580892 h 2670949"/>
              <a:gd name="connsiteX111" fmla="*/ 1586204 w 3610947"/>
              <a:gd name="connsiteY111" fmla="*/ 562230 h 2670949"/>
              <a:gd name="connsiteX112" fmla="*/ 1520890 w 3610947"/>
              <a:gd name="connsiteY112" fmla="*/ 534239 h 2670949"/>
              <a:gd name="connsiteX113" fmla="*/ 1446245 w 3610947"/>
              <a:gd name="connsiteY113" fmla="*/ 487586 h 2670949"/>
              <a:gd name="connsiteX114" fmla="*/ 1408922 w 3610947"/>
              <a:gd name="connsiteY114" fmla="*/ 459594 h 2670949"/>
              <a:gd name="connsiteX115" fmla="*/ 1380931 w 3610947"/>
              <a:gd name="connsiteY115" fmla="*/ 450263 h 2670949"/>
              <a:gd name="connsiteX116" fmla="*/ 1306286 w 3610947"/>
              <a:gd name="connsiteY116" fmla="*/ 412941 h 2670949"/>
              <a:gd name="connsiteX117" fmla="*/ 1268963 w 3610947"/>
              <a:gd name="connsiteY117" fmla="*/ 394279 h 2670949"/>
              <a:gd name="connsiteX118" fmla="*/ 1231641 w 3610947"/>
              <a:gd name="connsiteY118" fmla="*/ 366288 h 2670949"/>
              <a:gd name="connsiteX119" fmla="*/ 1147665 w 3610947"/>
              <a:gd name="connsiteY119" fmla="*/ 338296 h 2670949"/>
              <a:gd name="connsiteX120" fmla="*/ 1054359 w 3610947"/>
              <a:gd name="connsiteY120" fmla="*/ 300973 h 2670949"/>
              <a:gd name="connsiteX121" fmla="*/ 989045 w 3610947"/>
              <a:gd name="connsiteY121" fmla="*/ 282312 h 2670949"/>
              <a:gd name="connsiteX122" fmla="*/ 895739 w 3610947"/>
              <a:gd name="connsiteY122" fmla="*/ 244990 h 2670949"/>
              <a:gd name="connsiteX123" fmla="*/ 839755 w 3610947"/>
              <a:gd name="connsiteY123" fmla="*/ 207667 h 2670949"/>
              <a:gd name="connsiteX124" fmla="*/ 783771 w 3610947"/>
              <a:gd name="connsiteY124" fmla="*/ 189006 h 2670949"/>
              <a:gd name="connsiteX125" fmla="*/ 746449 w 3610947"/>
              <a:gd name="connsiteY125" fmla="*/ 179675 h 2670949"/>
              <a:gd name="connsiteX126" fmla="*/ 709127 w 3610947"/>
              <a:gd name="connsiteY126" fmla="*/ 161014 h 2670949"/>
              <a:gd name="connsiteX127" fmla="*/ 681135 w 3610947"/>
              <a:gd name="connsiteY127" fmla="*/ 151683 h 2670949"/>
              <a:gd name="connsiteX128" fmla="*/ 643812 w 3610947"/>
              <a:gd name="connsiteY128" fmla="*/ 133022 h 2670949"/>
              <a:gd name="connsiteX129" fmla="*/ 606490 w 3610947"/>
              <a:gd name="connsiteY129" fmla="*/ 123692 h 2670949"/>
              <a:gd name="connsiteX130" fmla="*/ 541176 w 3610947"/>
              <a:gd name="connsiteY130" fmla="*/ 95700 h 2670949"/>
              <a:gd name="connsiteX131" fmla="*/ 503853 w 3610947"/>
              <a:gd name="connsiteY131" fmla="*/ 86369 h 2670949"/>
              <a:gd name="connsiteX132" fmla="*/ 466531 w 3610947"/>
              <a:gd name="connsiteY132" fmla="*/ 67708 h 2670949"/>
              <a:gd name="connsiteX133" fmla="*/ 401216 w 3610947"/>
              <a:gd name="connsiteY133" fmla="*/ 49047 h 2670949"/>
              <a:gd name="connsiteX134" fmla="*/ 373224 w 3610947"/>
              <a:gd name="connsiteY134" fmla="*/ 30386 h 2670949"/>
              <a:gd name="connsiteX135" fmla="*/ 279918 w 3610947"/>
              <a:gd name="connsiteY135" fmla="*/ 11724 h 2670949"/>
              <a:gd name="connsiteX136" fmla="*/ 223935 w 3610947"/>
              <a:gd name="connsiteY136" fmla="*/ 2394 h 267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610947" h="2670949">
                <a:moveTo>
                  <a:pt x="270588" y="21055"/>
                </a:moveTo>
                <a:cubicBezTo>
                  <a:pt x="163164" y="25034"/>
                  <a:pt x="27171" y="-48666"/>
                  <a:pt x="9331" y="58377"/>
                </a:cubicBezTo>
                <a:cubicBezTo>
                  <a:pt x="4701" y="86158"/>
                  <a:pt x="3110" y="114361"/>
                  <a:pt x="0" y="142353"/>
                </a:cubicBezTo>
                <a:cubicBezTo>
                  <a:pt x="3110" y="182786"/>
                  <a:pt x="4593" y="223377"/>
                  <a:pt x="9331" y="263651"/>
                </a:cubicBezTo>
                <a:cubicBezTo>
                  <a:pt x="10829" y="276387"/>
                  <a:pt x="14976" y="288690"/>
                  <a:pt x="18661" y="300973"/>
                </a:cubicBezTo>
                <a:cubicBezTo>
                  <a:pt x="30736" y="341225"/>
                  <a:pt x="36292" y="359818"/>
                  <a:pt x="55984" y="394279"/>
                </a:cubicBezTo>
                <a:cubicBezTo>
                  <a:pt x="61548" y="404015"/>
                  <a:pt x="68425" y="412940"/>
                  <a:pt x="74645" y="422271"/>
                </a:cubicBezTo>
                <a:cubicBezTo>
                  <a:pt x="71535" y="695969"/>
                  <a:pt x="65314" y="969649"/>
                  <a:pt x="65314" y="1243365"/>
                </a:cubicBezTo>
                <a:cubicBezTo>
                  <a:pt x="65314" y="1311051"/>
                  <a:pt x="68071" y="1346319"/>
                  <a:pt x="83976" y="1401986"/>
                </a:cubicBezTo>
                <a:cubicBezTo>
                  <a:pt x="86678" y="1411443"/>
                  <a:pt x="88246" y="1421543"/>
                  <a:pt x="93306" y="1429977"/>
                </a:cubicBezTo>
                <a:cubicBezTo>
                  <a:pt x="97832" y="1437521"/>
                  <a:pt x="107087" y="1441319"/>
                  <a:pt x="111967" y="1448639"/>
                </a:cubicBezTo>
                <a:cubicBezTo>
                  <a:pt x="126599" y="1470587"/>
                  <a:pt x="130206" y="1494869"/>
                  <a:pt x="149290" y="1513953"/>
                </a:cubicBezTo>
                <a:cubicBezTo>
                  <a:pt x="157219" y="1521882"/>
                  <a:pt x="167951" y="1526394"/>
                  <a:pt x="177282" y="1532614"/>
                </a:cubicBezTo>
                <a:cubicBezTo>
                  <a:pt x="189723" y="1551275"/>
                  <a:pt x="207511" y="1567321"/>
                  <a:pt x="214604" y="1588598"/>
                </a:cubicBezTo>
                <a:cubicBezTo>
                  <a:pt x="217714" y="1597929"/>
                  <a:pt x="219536" y="1607793"/>
                  <a:pt x="223935" y="1616590"/>
                </a:cubicBezTo>
                <a:cubicBezTo>
                  <a:pt x="257829" y="1684378"/>
                  <a:pt x="226545" y="1611173"/>
                  <a:pt x="261257" y="1663243"/>
                </a:cubicBezTo>
                <a:cubicBezTo>
                  <a:pt x="268972" y="1674816"/>
                  <a:pt x="272762" y="1688638"/>
                  <a:pt x="279918" y="1700565"/>
                </a:cubicBezTo>
                <a:cubicBezTo>
                  <a:pt x="291457" y="1719797"/>
                  <a:pt x="303784" y="1738607"/>
                  <a:pt x="317241" y="1756549"/>
                </a:cubicBezTo>
                <a:cubicBezTo>
                  <a:pt x="331252" y="1775230"/>
                  <a:pt x="372670" y="1834119"/>
                  <a:pt x="391886" y="1840524"/>
                </a:cubicBezTo>
                <a:cubicBezTo>
                  <a:pt x="462246" y="1863978"/>
                  <a:pt x="375519" y="1832340"/>
                  <a:pt x="447869" y="1868516"/>
                </a:cubicBezTo>
                <a:cubicBezTo>
                  <a:pt x="456666" y="1872915"/>
                  <a:pt x="467263" y="1873071"/>
                  <a:pt x="475861" y="1877847"/>
                </a:cubicBezTo>
                <a:cubicBezTo>
                  <a:pt x="507799" y="1895590"/>
                  <a:pt x="533874" y="1922066"/>
                  <a:pt x="569167" y="1933830"/>
                </a:cubicBezTo>
                <a:cubicBezTo>
                  <a:pt x="584212" y="1938845"/>
                  <a:pt x="600435" y="1939314"/>
                  <a:pt x="615820" y="1943161"/>
                </a:cubicBezTo>
                <a:cubicBezTo>
                  <a:pt x="625362" y="1945547"/>
                  <a:pt x="634481" y="1949382"/>
                  <a:pt x="643812" y="1952492"/>
                </a:cubicBezTo>
                <a:cubicBezTo>
                  <a:pt x="689949" y="2021696"/>
                  <a:pt x="636817" y="1945964"/>
                  <a:pt x="681135" y="1999145"/>
                </a:cubicBezTo>
                <a:cubicBezTo>
                  <a:pt x="691091" y="2011091"/>
                  <a:pt x="698131" y="2025471"/>
                  <a:pt x="709127" y="2036467"/>
                </a:cubicBezTo>
                <a:cubicBezTo>
                  <a:pt x="717056" y="2044396"/>
                  <a:pt x="728362" y="2048123"/>
                  <a:pt x="737118" y="2055128"/>
                </a:cubicBezTo>
                <a:cubicBezTo>
                  <a:pt x="743988" y="2060624"/>
                  <a:pt x="749022" y="2068158"/>
                  <a:pt x="755780" y="2073790"/>
                </a:cubicBezTo>
                <a:cubicBezTo>
                  <a:pt x="767726" y="2083745"/>
                  <a:pt x="780362" y="2092863"/>
                  <a:pt x="793102" y="2101781"/>
                </a:cubicBezTo>
                <a:cubicBezTo>
                  <a:pt x="811476" y="2114643"/>
                  <a:pt x="827809" y="2132011"/>
                  <a:pt x="849086" y="2139104"/>
                </a:cubicBezTo>
                <a:cubicBezTo>
                  <a:pt x="858417" y="2142214"/>
                  <a:pt x="868281" y="2144036"/>
                  <a:pt x="877078" y="2148435"/>
                </a:cubicBezTo>
                <a:cubicBezTo>
                  <a:pt x="887108" y="2153450"/>
                  <a:pt x="895039" y="2162081"/>
                  <a:pt x="905069" y="2167096"/>
                </a:cubicBezTo>
                <a:cubicBezTo>
                  <a:pt x="924193" y="2176658"/>
                  <a:pt x="961976" y="2182209"/>
                  <a:pt x="979714" y="2185757"/>
                </a:cubicBezTo>
                <a:cubicBezTo>
                  <a:pt x="1049991" y="2232608"/>
                  <a:pt x="960673" y="2177596"/>
                  <a:pt x="1045029" y="2213749"/>
                </a:cubicBezTo>
                <a:cubicBezTo>
                  <a:pt x="1055336" y="2218166"/>
                  <a:pt x="1062382" y="2228864"/>
                  <a:pt x="1073020" y="2232410"/>
                </a:cubicBezTo>
                <a:cubicBezTo>
                  <a:pt x="1090968" y="2238393"/>
                  <a:pt x="1110390" y="2238357"/>
                  <a:pt x="1129004" y="2241741"/>
                </a:cubicBezTo>
                <a:cubicBezTo>
                  <a:pt x="1144607" y="2244578"/>
                  <a:pt x="1160272" y="2247225"/>
                  <a:pt x="1175657" y="2251071"/>
                </a:cubicBezTo>
                <a:cubicBezTo>
                  <a:pt x="1185199" y="2253456"/>
                  <a:pt x="1193928" y="2258906"/>
                  <a:pt x="1203649" y="2260402"/>
                </a:cubicBezTo>
                <a:cubicBezTo>
                  <a:pt x="1234543" y="2265155"/>
                  <a:pt x="1265853" y="2266622"/>
                  <a:pt x="1296955" y="2269732"/>
                </a:cubicBezTo>
                <a:cubicBezTo>
                  <a:pt x="1396482" y="2266622"/>
                  <a:pt x="1496122" y="2266083"/>
                  <a:pt x="1595535" y="2260402"/>
                </a:cubicBezTo>
                <a:cubicBezTo>
                  <a:pt x="1629712" y="2258449"/>
                  <a:pt x="1620421" y="2244072"/>
                  <a:pt x="1651518" y="2232410"/>
                </a:cubicBezTo>
                <a:cubicBezTo>
                  <a:pt x="1666367" y="2226841"/>
                  <a:pt x="1682620" y="2226189"/>
                  <a:pt x="1698171" y="2223079"/>
                </a:cubicBezTo>
                <a:cubicBezTo>
                  <a:pt x="1775926" y="2226189"/>
                  <a:pt x="1853817" y="2226866"/>
                  <a:pt x="1931437" y="2232410"/>
                </a:cubicBezTo>
                <a:cubicBezTo>
                  <a:pt x="1941247" y="2233111"/>
                  <a:pt x="1949972" y="2239039"/>
                  <a:pt x="1959429" y="2241741"/>
                </a:cubicBezTo>
                <a:cubicBezTo>
                  <a:pt x="1971759" y="2245264"/>
                  <a:pt x="1984310" y="2247961"/>
                  <a:pt x="1996751" y="2251071"/>
                </a:cubicBezTo>
                <a:cubicBezTo>
                  <a:pt x="2051664" y="2278527"/>
                  <a:pt x="2020883" y="2265336"/>
                  <a:pt x="2090057" y="2288394"/>
                </a:cubicBezTo>
                <a:lnTo>
                  <a:pt x="2118049" y="2297724"/>
                </a:lnTo>
                <a:cubicBezTo>
                  <a:pt x="2136710" y="2310165"/>
                  <a:pt x="2152756" y="2327955"/>
                  <a:pt x="2174033" y="2335047"/>
                </a:cubicBezTo>
                <a:cubicBezTo>
                  <a:pt x="2301451" y="2377520"/>
                  <a:pt x="2171240" y="2331184"/>
                  <a:pt x="2267339" y="2372369"/>
                </a:cubicBezTo>
                <a:cubicBezTo>
                  <a:pt x="2276379" y="2376243"/>
                  <a:pt x="2286534" y="2377301"/>
                  <a:pt x="2295331" y="2381700"/>
                </a:cubicBezTo>
                <a:cubicBezTo>
                  <a:pt x="2305361" y="2386715"/>
                  <a:pt x="2313075" y="2395807"/>
                  <a:pt x="2323322" y="2400361"/>
                </a:cubicBezTo>
                <a:cubicBezTo>
                  <a:pt x="2352526" y="2413340"/>
                  <a:pt x="2385612" y="2420599"/>
                  <a:pt x="2416629" y="2428353"/>
                </a:cubicBezTo>
                <a:cubicBezTo>
                  <a:pt x="2444743" y="2447096"/>
                  <a:pt x="2448793" y="2451468"/>
                  <a:pt x="2481943" y="2465675"/>
                </a:cubicBezTo>
                <a:cubicBezTo>
                  <a:pt x="2490983" y="2469549"/>
                  <a:pt x="2501138" y="2470607"/>
                  <a:pt x="2509935" y="2475006"/>
                </a:cubicBezTo>
                <a:cubicBezTo>
                  <a:pt x="2519965" y="2480021"/>
                  <a:pt x="2527427" y="2489729"/>
                  <a:pt x="2537927" y="2493667"/>
                </a:cubicBezTo>
                <a:cubicBezTo>
                  <a:pt x="2552776" y="2499235"/>
                  <a:pt x="2569099" y="2499558"/>
                  <a:pt x="2584580" y="2502998"/>
                </a:cubicBezTo>
                <a:cubicBezTo>
                  <a:pt x="2634894" y="2514179"/>
                  <a:pt x="2612288" y="2512281"/>
                  <a:pt x="2668555" y="2521659"/>
                </a:cubicBezTo>
                <a:cubicBezTo>
                  <a:pt x="2768860" y="2538377"/>
                  <a:pt x="2699532" y="2522406"/>
                  <a:pt x="2771192" y="2540320"/>
                </a:cubicBezTo>
                <a:cubicBezTo>
                  <a:pt x="2841468" y="2587170"/>
                  <a:pt x="2752153" y="2532160"/>
                  <a:pt x="2836506" y="2568312"/>
                </a:cubicBezTo>
                <a:cubicBezTo>
                  <a:pt x="2846813" y="2572729"/>
                  <a:pt x="2854468" y="2581958"/>
                  <a:pt x="2864498" y="2586973"/>
                </a:cubicBezTo>
                <a:cubicBezTo>
                  <a:pt x="2877884" y="2593666"/>
                  <a:pt x="2917853" y="2602645"/>
                  <a:pt x="2929812" y="2605635"/>
                </a:cubicBezTo>
                <a:cubicBezTo>
                  <a:pt x="2939143" y="2611855"/>
                  <a:pt x="2947556" y="2619742"/>
                  <a:pt x="2957804" y="2624296"/>
                </a:cubicBezTo>
                <a:cubicBezTo>
                  <a:pt x="3011730" y="2648263"/>
                  <a:pt x="3029111" y="2641843"/>
                  <a:pt x="3088433" y="2661618"/>
                </a:cubicBezTo>
                <a:lnTo>
                  <a:pt x="3116424" y="2670949"/>
                </a:lnTo>
                <a:lnTo>
                  <a:pt x="3321698" y="2661618"/>
                </a:lnTo>
                <a:cubicBezTo>
                  <a:pt x="3334229" y="2658894"/>
                  <a:pt x="3325294" y="2635766"/>
                  <a:pt x="3331029" y="2624296"/>
                </a:cubicBezTo>
                <a:cubicBezTo>
                  <a:pt x="3341059" y="2604236"/>
                  <a:pt x="3361258" y="2589589"/>
                  <a:pt x="3368351" y="2568312"/>
                </a:cubicBezTo>
                <a:cubicBezTo>
                  <a:pt x="3371461" y="2558981"/>
                  <a:pt x="3372905" y="2548918"/>
                  <a:pt x="3377682" y="2540320"/>
                </a:cubicBezTo>
                <a:cubicBezTo>
                  <a:pt x="3388574" y="2520715"/>
                  <a:pt x="3402563" y="2502998"/>
                  <a:pt x="3415004" y="2484337"/>
                </a:cubicBezTo>
                <a:lnTo>
                  <a:pt x="3433665" y="2456345"/>
                </a:lnTo>
                <a:cubicBezTo>
                  <a:pt x="3436775" y="2443904"/>
                  <a:pt x="3439311" y="2431305"/>
                  <a:pt x="3442996" y="2419022"/>
                </a:cubicBezTo>
                <a:cubicBezTo>
                  <a:pt x="3448648" y="2400181"/>
                  <a:pt x="3457799" y="2382327"/>
                  <a:pt x="3461657" y="2363039"/>
                </a:cubicBezTo>
                <a:cubicBezTo>
                  <a:pt x="3464767" y="2347488"/>
                  <a:pt x="3464741" y="2330963"/>
                  <a:pt x="3470988" y="2316386"/>
                </a:cubicBezTo>
                <a:cubicBezTo>
                  <a:pt x="3474453" y="2308300"/>
                  <a:pt x="3484769" y="2305044"/>
                  <a:pt x="3489649" y="2297724"/>
                </a:cubicBezTo>
                <a:cubicBezTo>
                  <a:pt x="3497364" y="2286151"/>
                  <a:pt x="3501154" y="2272329"/>
                  <a:pt x="3508310" y="2260402"/>
                </a:cubicBezTo>
                <a:cubicBezTo>
                  <a:pt x="3519849" y="2241170"/>
                  <a:pt x="3533192" y="2223079"/>
                  <a:pt x="3545633" y="2204418"/>
                </a:cubicBezTo>
                <a:lnTo>
                  <a:pt x="3564294" y="2176426"/>
                </a:lnTo>
                <a:cubicBezTo>
                  <a:pt x="3567404" y="2167096"/>
                  <a:pt x="3570922" y="2157892"/>
                  <a:pt x="3573624" y="2148435"/>
                </a:cubicBezTo>
                <a:cubicBezTo>
                  <a:pt x="3586715" y="2102615"/>
                  <a:pt x="3593799" y="2055377"/>
                  <a:pt x="3601616" y="2008475"/>
                </a:cubicBezTo>
                <a:cubicBezTo>
                  <a:pt x="3609849" y="1876749"/>
                  <a:pt x="3617667" y="1867605"/>
                  <a:pt x="3601616" y="1747218"/>
                </a:cubicBezTo>
                <a:cubicBezTo>
                  <a:pt x="3600316" y="1737469"/>
                  <a:pt x="3597742" y="1727409"/>
                  <a:pt x="3592286" y="1719226"/>
                </a:cubicBezTo>
                <a:cubicBezTo>
                  <a:pt x="3565756" y="1679431"/>
                  <a:pt x="3570538" y="1699022"/>
                  <a:pt x="3536302" y="1681904"/>
                </a:cubicBezTo>
                <a:cubicBezTo>
                  <a:pt x="3520081" y="1673793"/>
                  <a:pt x="3505870" y="1662023"/>
                  <a:pt x="3489649" y="1653912"/>
                </a:cubicBezTo>
                <a:cubicBezTo>
                  <a:pt x="3480852" y="1649513"/>
                  <a:pt x="3470454" y="1648980"/>
                  <a:pt x="3461657" y="1644581"/>
                </a:cubicBezTo>
                <a:cubicBezTo>
                  <a:pt x="3451627" y="1639566"/>
                  <a:pt x="3443847" y="1630619"/>
                  <a:pt x="3433665" y="1625920"/>
                </a:cubicBezTo>
                <a:cubicBezTo>
                  <a:pt x="3403250" y="1611883"/>
                  <a:pt x="3370320" y="1603579"/>
                  <a:pt x="3340359" y="1588598"/>
                </a:cubicBezTo>
                <a:lnTo>
                  <a:pt x="3079102" y="1457969"/>
                </a:lnTo>
                <a:cubicBezTo>
                  <a:pt x="2881708" y="1359272"/>
                  <a:pt x="3184230" y="1511827"/>
                  <a:pt x="2957804" y="1392655"/>
                </a:cubicBezTo>
                <a:cubicBezTo>
                  <a:pt x="2920878" y="1373220"/>
                  <a:pt x="2883159" y="1355332"/>
                  <a:pt x="2845837" y="1336671"/>
                </a:cubicBezTo>
                <a:cubicBezTo>
                  <a:pt x="2827176" y="1327340"/>
                  <a:pt x="2806544" y="1321197"/>
                  <a:pt x="2789853" y="1308679"/>
                </a:cubicBezTo>
                <a:cubicBezTo>
                  <a:pt x="2754485" y="1282153"/>
                  <a:pt x="2746667" y="1274290"/>
                  <a:pt x="2705878" y="1252696"/>
                </a:cubicBezTo>
                <a:cubicBezTo>
                  <a:pt x="2668999" y="1233172"/>
                  <a:pt x="2626494" y="1222779"/>
                  <a:pt x="2593910" y="1196712"/>
                </a:cubicBezTo>
                <a:cubicBezTo>
                  <a:pt x="2578359" y="1184271"/>
                  <a:pt x="2564334" y="1169636"/>
                  <a:pt x="2547257" y="1159390"/>
                </a:cubicBezTo>
                <a:cubicBezTo>
                  <a:pt x="2532895" y="1150773"/>
                  <a:pt x="2515585" y="1148218"/>
                  <a:pt x="2500604" y="1140728"/>
                </a:cubicBezTo>
                <a:cubicBezTo>
                  <a:pt x="2438352" y="1109602"/>
                  <a:pt x="2464548" y="1112404"/>
                  <a:pt x="2397967" y="1075414"/>
                </a:cubicBezTo>
                <a:cubicBezTo>
                  <a:pt x="2361490" y="1055149"/>
                  <a:pt x="2318584" y="1045497"/>
                  <a:pt x="2286000" y="1019430"/>
                </a:cubicBezTo>
                <a:cubicBezTo>
                  <a:pt x="2270449" y="1006989"/>
                  <a:pt x="2255662" y="993528"/>
                  <a:pt x="2239347" y="982108"/>
                </a:cubicBezTo>
                <a:cubicBezTo>
                  <a:pt x="2224490" y="971708"/>
                  <a:pt x="2207202" y="964997"/>
                  <a:pt x="2192694" y="954116"/>
                </a:cubicBezTo>
                <a:cubicBezTo>
                  <a:pt x="2182138" y="946199"/>
                  <a:pt x="2175440" y="933794"/>
                  <a:pt x="2164702" y="926124"/>
                </a:cubicBezTo>
                <a:cubicBezTo>
                  <a:pt x="2099306" y="879412"/>
                  <a:pt x="2154206" y="928586"/>
                  <a:pt x="2099388" y="898132"/>
                </a:cubicBezTo>
                <a:cubicBezTo>
                  <a:pt x="2079782" y="887240"/>
                  <a:pt x="2061346" y="874267"/>
                  <a:pt x="2043404" y="860810"/>
                </a:cubicBezTo>
                <a:cubicBezTo>
                  <a:pt x="1921471" y="769359"/>
                  <a:pt x="2073566" y="882353"/>
                  <a:pt x="1978090" y="814157"/>
                </a:cubicBezTo>
                <a:cubicBezTo>
                  <a:pt x="1968232" y="807116"/>
                  <a:pt x="1927433" y="774833"/>
                  <a:pt x="1912776" y="767504"/>
                </a:cubicBezTo>
                <a:cubicBezTo>
                  <a:pt x="1903979" y="763105"/>
                  <a:pt x="1894115" y="761283"/>
                  <a:pt x="1884784" y="758173"/>
                </a:cubicBezTo>
                <a:cubicBezTo>
                  <a:pt x="1844416" y="697624"/>
                  <a:pt x="1893688" y="757929"/>
                  <a:pt x="1828800" y="720851"/>
                </a:cubicBezTo>
                <a:cubicBezTo>
                  <a:pt x="1817343" y="714304"/>
                  <a:pt x="1811546" y="700529"/>
                  <a:pt x="1800808" y="692859"/>
                </a:cubicBezTo>
                <a:cubicBezTo>
                  <a:pt x="1789490" y="684774"/>
                  <a:pt x="1775413" y="681354"/>
                  <a:pt x="1763486" y="674198"/>
                </a:cubicBezTo>
                <a:cubicBezTo>
                  <a:pt x="1744254" y="662659"/>
                  <a:pt x="1725444" y="650332"/>
                  <a:pt x="1707502" y="636875"/>
                </a:cubicBezTo>
                <a:cubicBezTo>
                  <a:pt x="1695061" y="627544"/>
                  <a:pt x="1683682" y="616598"/>
                  <a:pt x="1670180" y="608883"/>
                </a:cubicBezTo>
                <a:cubicBezTo>
                  <a:pt x="1661641" y="604003"/>
                  <a:pt x="1651228" y="603427"/>
                  <a:pt x="1642188" y="599553"/>
                </a:cubicBezTo>
                <a:cubicBezTo>
                  <a:pt x="1629403" y="594074"/>
                  <a:pt x="1617306" y="587112"/>
                  <a:pt x="1604865" y="580892"/>
                </a:cubicBezTo>
                <a:cubicBezTo>
                  <a:pt x="1598645" y="574671"/>
                  <a:pt x="1593747" y="566756"/>
                  <a:pt x="1586204" y="562230"/>
                </a:cubicBezTo>
                <a:cubicBezTo>
                  <a:pt x="1526140" y="526191"/>
                  <a:pt x="1593705" y="588850"/>
                  <a:pt x="1520890" y="534239"/>
                </a:cubicBezTo>
                <a:cubicBezTo>
                  <a:pt x="1451305" y="482050"/>
                  <a:pt x="1517541" y="505409"/>
                  <a:pt x="1446245" y="487586"/>
                </a:cubicBezTo>
                <a:cubicBezTo>
                  <a:pt x="1433804" y="478255"/>
                  <a:pt x="1422424" y="467310"/>
                  <a:pt x="1408922" y="459594"/>
                </a:cubicBezTo>
                <a:cubicBezTo>
                  <a:pt x="1400383" y="454714"/>
                  <a:pt x="1389470" y="455143"/>
                  <a:pt x="1380931" y="450263"/>
                </a:cubicBezTo>
                <a:cubicBezTo>
                  <a:pt x="1306919" y="407970"/>
                  <a:pt x="1380489" y="431491"/>
                  <a:pt x="1306286" y="412941"/>
                </a:cubicBezTo>
                <a:cubicBezTo>
                  <a:pt x="1293845" y="406720"/>
                  <a:pt x="1280758" y="401651"/>
                  <a:pt x="1268963" y="394279"/>
                </a:cubicBezTo>
                <a:cubicBezTo>
                  <a:pt x="1255776" y="386037"/>
                  <a:pt x="1245235" y="373840"/>
                  <a:pt x="1231641" y="366288"/>
                </a:cubicBezTo>
                <a:cubicBezTo>
                  <a:pt x="1195029" y="345948"/>
                  <a:pt x="1184433" y="349326"/>
                  <a:pt x="1147665" y="338296"/>
                </a:cubicBezTo>
                <a:cubicBezTo>
                  <a:pt x="1053273" y="309979"/>
                  <a:pt x="1127105" y="332150"/>
                  <a:pt x="1054359" y="300973"/>
                </a:cubicBezTo>
                <a:cubicBezTo>
                  <a:pt x="1013849" y="283612"/>
                  <a:pt x="1036369" y="299213"/>
                  <a:pt x="989045" y="282312"/>
                </a:cubicBezTo>
                <a:cubicBezTo>
                  <a:pt x="957499" y="271045"/>
                  <a:pt x="923611" y="263571"/>
                  <a:pt x="895739" y="244990"/>
                </a:cubicBezTo>
                <a:cubicBezTo>
                  <a:pt x="877078" y="232549"/>
                  <a:pt x="861032" y="214759"/>
                  <a:pt x="839755" y="207667"/>
                </a:cubicBezTo>
                <a:cubicBezTo>
                  <a:pt x="821094" y="201447"/>
                  <a:pt x="802612" y="194658"/>
                  <a:pt x="783771" y="189006"/>
                </a:cubicBezTo>
                <a:cubicBezTo>
                  <a:pt x="771488" y="185321"/>
                  <a:pt x="758456" y="184178"/>
                  <a:pt x="746449" y="179675"/>
                </a:cubicBezTo>
                <a:cubicBezTo>
                  <a:pt x="733426" y="174791"/>
                  <a:pt x="721911" y="166493"/>
                  <a:pt x="709127" y="161014"/>
                </a:cubicBezTo>
                <a:cubicBezTo>
                  <a:pt x="700087" y="157140"/>
                  <a:pt x="690175" y="155557"/>
                  <a:pt x="681135" y="151683"/>
                </a:cubicBezTo>
                <a:cubicBezTo>
                  <a:pt x="668350" y="146204"/>
                  <a:pt x="656836" y="137906"/>
                  <a:pt x="643812" y="133022"/>
                </a:cubicBezTo>
                <a:cubicBezTo>
                  <a:pt x="631805" y="128519"/>
                  <a:pt x="618820" y="127215"/>
                  <a:pt x="606490" y="123692"/>
                </a:cubicBezTo>
                <a:cubicBezTo>
                  <a:pt x="541621" y="105158"/>
                  <a:pt x="620786" y="125554"/>
                  <a:pt x="541176" y="95700"/>
                </a:cubicBezTo>
                <a:cubicBezTo>
                  <a:pt x="529169" y="91197"/>
                  <a:pt x="515860" y="90872"/>
                  <a:pt x="503853" y="86369"/>
                </a:cubicBezTo>
                <a:cubicBezTo>
                  <a:pt x="490830" y="81485"/>
                  <a:pt x="479315" y="73187"/>
                  <a:pt x="466531" y="67708"/>
                </a:cubicBezTo>
                <a:cubicBezTo>
                  <a:pt x="447786" y="59674"/>
                  <a:pt x="420162" y="53783"/>
                  <a:pt x="401216" y="49047"/>
                </a:cubicBezTo>
                <a:cubicBezTo>
                  <a:pt x="391885" y="42827"/>
                  <a:pt x="383531" y="34803"/>
                  <a:pt x="373224" y="30386"/>
                </a:cubicBezTo>
                <a:cubicBezTo>
                  <a:pt x="354259" y="22258"/>
                  <a:pt x="294391" y="14619"/>
                  <a:pt x="279918" y="11724"/>
                </a:cubicBezTo>
                <a:cubicBezTo>
                  <a:pt x="225725" y="885"/>
                  <a:pt x="260676" y="2394"/>
                  <a:pt x="223935" y="2394"/>
                </a:cubicBezTo>
              </a:path>
            </a:pathLst>
          </a:custGeom>
          <a:solidFill>
            <a:srgbClr val="0070C0"/>
          </a:solidFill>
          <a:ln w="9525" cap="flat" cmpd="sng" algn="ctr">
            <a:noFill/>
            <a:prstDash val="solid"/>
            <a:round/>
            <a:headEnd type="none" w="med" len="med"/>
            <a:tailEnd type="none" w="med" len="med"/>
          </a:ln>
          <a:effectLst/>
        </p:spPr>
        <p:txBody>
          <a:bodyPr rtlCol="0" anchor="ctr"/>
          <a:lstStyle/>
          <a:p>
            <a:pPr algn="ctr"/>
            <a:endParaRPr lang="en-US" dirty="0"/>
          </a:p>
        </p:txBody>
      </p:sp>
      <p:sp>
        <p:nvSpPr>
          <p:cNvPr id="2" name="Title 1"/>
          <p:cNvSpPr>
            <a:spLocks noGrp="1"/>
          </p:cNvSpPr>
          <p:nvPr>
            <p:ph type="title"/>
          </p:nvPr>
        </p:nvSpPr>
        <p:spPr>
          <a:xfrm>
            <a:off x="860981" y="224353"/>
            <a:ext cx="7673419" cy="622168"/>
          </a:xfrm>
        </p:spPr>
        <p:txBody>
          <a:bodyPr/>
          <a:lstStyle/>
          <a:p>
            <a:r>
              <a:rPr lang="en-US" altLang="en-US" sz="3600" b="0" i="1" dirty="0" smtClean="0">
                <a:latin typeface="Arial" panose="020B0604020202020204" pitchFamily="34" charset="0"/>
              </a:rPr>
              <a:t>Then…and Now…</a:t>
            </a:r>
            <a:endParaRPr lang="en-US" sz="3600" b="0" i="1" dirty="0">
              <a:latin typeface="Calibri" panose="020F0502020204030204" pitchFamily="34" charset="0"/>
            </a:endParaRPr>
          </a:p>
        </p:txBody>
      </p:sp>
      <p:sp>
        <p:nvSpPr>
          <p:cNvPr id="4" name="Slide Number Placeholder 3"/>
          <p:cNvSpPr>
            <a:spLocks noGrp="1"/>
          </p:cNvSpPr>
          <p:nvPr>
            <p:ph type="sldNum" sz="quarter" idx="10"/>
          </p:nvPr>
        </p:nvSpPr>
        <p:spPr>
          <a:xfrm>
            <a:off x="8229600" y="6492875"/>
            <a:ext cx="914400" cy="365125"/>
          </a:xfrm>
        </p:spPr>
        <p:txBody>
          <a:bodyPr/>
          <a:lstStyle/>
          <a:p>
            <a:pPr>
              <a:defRPr/>
            </a:pPr>
            <a:fld id="{5D4169A8-5C0D-4698-9030-EDF9D2BF946F}" type="slidenum">
              <a:rPr lang="en-US" altLang="en-US" smtClean="0"/>
              <a:pPr>
                <a:defRPr/>
              </a:pPr>
              <a:t>14</a:t>
            </a:fld>
            <a:endParaRPr lang="en-US" altLang="en-US" dirty="0"/>
          </a:p>
        </p:txBody>
      </p:sp>
      <p:sp>
        <p:nvSpPr>
          <p:cNvPr id="5" name="TextBox 9"/>
          <p:cNvSpPr txBox="1">
            <a:spLocks noChangeArrowheads="1"/>
          </p:cNvSpPr>
          <p:nvPr/>
        </p:nvSpPr>
        <p:spPr bwMode="auto">
          <a:xfrm>
            <a:off x="946150" y="990600"/>
            <a:ext cx="2635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dirty="0" smtClean="0"/>
              <a:t>OIF / OEF</a:t>
            </a:r>
            <a:endParaRPr lang="en-US" altLang="en-US" sz="2800" dirty="0"/>
          </a:p>
        </p:txBody>
      </p:sp>
      <p:sp>
        <p:nvSpPr>
          <p:cNvPr id="7" name="TextBox 9"/>
          <p:cNvSpPr txBox="1">
            <a:spLocks noChangeArrowheads="1"/>
          </p:cNvSpPr>
          <p:nvPr/>
        </p:nvSpPr>
        <p:spPr bwMode="auto">
          <a:xfrm>
            <a:off x="5181688" y="1000780"/>
            <a:ext cx="2635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dirty="0" smtClean="0"/>
              <a:t>Future Threat</a:t>
            </a:r>
            <a:endParaRPr lang="en-US" altLang="en-US" sz="2800" dirty="0"/>
          </a:p>
        </p:txBody>
      </p:sp>
      <p:cxnSp>
        <p:nvCxnSpPr>
          <p:cNvPr id="8" name="Straight Connector 5"/>
          <p:cNvCxnSpPr>
            <a:cxnSpLocks noChangeShapeType="1"/>
          </p:cNvCxnSpPr>
          <p:nvPr/>
        </p:nvCxnSpPr>
        <p:spPr bwMode="auto">
          <a:xfrm>
            <a:off x="4267200" y="1066800"/>
            <a:ext cx="0" cy="5562600"/>
          </a:xfrm>
          <a:prstGeom prst="line">
            <a:avLst/>
          </a:prstGeom>
          <a:noFill/>
          <a:ln w="44450" algn="ctr">
            <a:solidFill>
              <a:schemeClr val="tx1"/>
            </a:solidFill>
            <a:round/>
            <a:headEnd/>
            <a:tailEnd/>
          </a:ln>
          <a:extLst>
            <a:ext uri="{909E8E84-426E-40DD-AFC4-6F175D3DCCD1}">
              <a14:hiddenFill xmlns:a14="http://schemas.microsoft.com/office/drawing/2010/main">
                <a:noFill/>
              </a14:hiddenFill>
            </a:ext>
          </a:extLst>
        </p:spPr>
      </p:cxnSp>
      <p:sp>
        <p:nvSpPr>
          <p:cNvPr id="9" name="TextBox 9"/>
          <p:cNvSpPr txBox="1">
            <a:spLocks noChangeArrowheads="1"/>
          </p:cNvSpPr>
          <p:nvPr/>
        </p:nvSpPr>
        <p:spPr bwMode="auto">
          <a:xfrm>
            <a:off x="381000" y="5334000"/>
            <a:ext cx="3733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FontTx/>
              <a:buChar char="-"/>
            </a:pPr>
            <a:r>
              <a:rPr lang="en-US" altLang="en-US" b="1" dirty="0" smtClean="0"/>
              <a:t>Air / Sea Dominance</a:t>
            </a:r>
          </a:p>
          <a:p>
            <a:pPr marL="285750" indent="-285750">
              <a:buFontTx/>
              <a:buChar char="-"/>
            </a:pPr>
            <a:r>
              <a:rPr lang="en-US" altLang="en-US" b="1" dirty="0" smtClean="0"/>
              <a:t>Secure Air &amp; Surface LOC’s</a:t>
            </a:r>
          </a:p>
          <a:p>
            <a:pPr marL="285750" indent="-285750">
              <a:buFontTx/>
              <a:buChar char="-"/>
            </a:pPr>
            <a:r>
              <a:rPr lang="en-US" altLang="en-US" b="1" dirty="0" smtClean="0"/>
              <a:t>Assured C4I</a:t>
            </a:r>
          </a:p>
          <a:p>
            <a:pPr marL="285750" indent="-285750">
              <a:buFontTx/>
              <a:buChar char="-"/>
            </a:pPr>
            <a:r>
              <a:rPr lang="en-US" altLang="en-US" b="1" dirty="0" smtClean="0"/>
              <a:t>Static AOR</a:t>
            </a:r>
          </a:p>
          <a:p>
            <a:pPr marL="285750" indent="-285750">
              <a:buFontTx/>
              <a:buChar char="-"/>
            </a:pPr>
            <a:endParaRPr lang="en-US" altLang="en-US" b="1"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2102" y="1440282"/>
            <a:ext cx="1025241" cy="708881"/>
          </a:xfrm>
          <a:prstGeom prst="rect">
            <a:avLst/>
          </a:prstGeom>
        </p:spPr>
      </p:pic>
      <p:sp>
        <p:nvSpPr>
          <p:cNvPr id="17" name="Freeform 16"/>
          <p:cNvSpPr/>
          <p:nvPr/>
        </p:nvSpPr>
        <p:spPr bwMode="auto">
          <a:xfrm>
            <a:off x="734671" y="1898720"/>
            <a:ext cx="3348135" cy="2368420"/>
          </a:xfrm>
          <a:custGeom>
            <a:avLst/>
            <a:gdLst>
              <a:gd name="connsiteX0" fmla="*/ 559837 w 2939143"/>
              <a:gd name="connsiteY0" fmla="*/ 111967 h 2192693"/>
              <a:gd name="connsiteX1" fmla="*/ 55984 w 2939143"/>
              <a:gd name="connsiteY1" fmla="*/ 121297 h 2192693"/>
              <a:gd name="connsiteX2" fmla="*/ 37323 w 2939143"/>
              <a:gd name="connsiteY2" fmla="*/ 149289 h 2192693"/>
              <a:gd name="connsiteX3" fmla="*/ 0 w 2939143"/>
              <a:gd name="connsiteY3" fmla="*/ 233265 h 2192693"/>
              <a:gd name="connsiteX4" fmla="*/ 9331 w 2939143"/>
              <a:gd name="connsiteY4" fmla="*/ 429208 h 2192693"/>
              <a:gd name="connsiteX5" fmla="*/ 27992 w 2939143"/>
              <a:gd name="connsiteY5" fmla="*/ 466530 h 2192693"/>
              <a:gd name="connsiteX6" fmla="*/ 55984 w 2939143"/>
              <a:gd name="connsiteY6" fmla="*/ 550506 h 2192693"/>
              <a:gd name="connsiteX7" fmla="*/ 74645 w 2939143"/>
              <a:gd name="connsiteY7" fmla="*/ 587828 h 2192693"/>
              <a:gd name="connsiteX8" fmla="*/ 83976 w 2939143"/>
              <a:gd name="connsiteY8" fmla="*/ 615820 h 2192693"/>
              <a:gd name="connsiteX9" fmla="*/ 121298 w 2939143"/>
              <a:gd name="connsiteY9" fmla="*/ 690465 h 2192693"/>
              <a:gd name="connsiteX10" fmla="*/ 102637 w 2939143"/>
              <a:gd name="connsiteY10" fmla="*/ 998375 h 2192693"/>
              <a:gd name="connsiteX11" fmla="*/ 93306 w 2939143"/>
              <a:gd name="connsiteY11" fmla="*/ 1045028 h 2192693"/>
              <a:gd name="connsiteX12" fmla="*/ 111968 w 2939143"/>
              <a:gd name="connsiteY12" fmla="*/ 1324946 h 2192693"/>
              <a:gd name="connsiteX13" fmla="*/ 130629 w 2939143"/>
              <a:gd name="connsiteY13" fmla="*/ 1362269 h 2192693"/>
              <a:gd name="connsiteX14" fmla="*/ 149290 w 2939143"/>
              <a:gd name="connsiteY14" fmla="*/ 1390261 h 2192693"/>
              <a:gd name="connsiteX15" fmla="*/ 195943 w 2939143"/>
              <a:gd name="connsiteY15" fmla="*/ 1492897 h 2192693"/>
              <a:gd name="connsiteX16" fmla="*/ 214604 w 2939143"/>
              <a:gd name="connsiteY16" fmla="*/ 1530220 h 2192693"/>
              <a:gd name="connsiteX17" fmla="*/ 270588 w 2939143"/>
              <a:gd name="connsiteY17" fmla="*/ 1567542 h 2192693"/>
              <a:gd name="connsiteX18" fmla="*/ 298580 w 2939143"/>
              <a:gd name="connsiteY18" fmla="*/ 1576873 h 2192693"/>
              <a:gd name="connsiteX19" fmla="*/ 354564 w 2939143"/>
              <a:gd name="connsiteY19" fmla="*/ 1614195 h 2192693"/>
              <a:gd name="connsiteX20" fmla="*/ 391886 w 2939143"/>
              <a:gd name="connsiteY20" fmla="*/ 1660849 h 2192693"/>
              <a:gd name="connsiteX21" fmla="*/ 419878 w 2939143"/>
              <a:gd name="connsiteY21" fmla="*/ 1679510 h 2192693"/>
              <a:gd name="connsiteX22" fmla="*/ 447870 w 2939143"/>
              <a:gd name="connsiteY22" fmla="*/ 1716832 h 2192693"/>
              <a:gd name="connsiteX23" fmla="*/ 475862 w 2939143"/>
              <a:gd name="connsiteY23" fmla="*/ 1735493 h 2192693"/>
              <a:gd name="connsiteX24" fmla="*/ 550506 w 2939143"/>
              <a:gd name="connsiteY24" fmla="*/ 1782146 h 2192693"/>
              <a:gd name="connsiteX25" fmla="*/ 597159 w 2939143"/>
              <a:gd name="connsiteY25" fmla="*/ 1791477 h 2192693"/>
              <a:gd name="connsiteX26" fmla="*/ 690466 w 2939143"/>
              <a:gd name="connsiteY26" fmla="*/ 1810138 h 2192693"/>
              <a:gd name="connsiteX27" fmla="*/ 718457 w 2939143"/>
              <a:gd name="connsiteY27" fmla="*/ 1819469 h 2192693"/>
              <a:gd name="connsiteX28" fmla="*/ 830425 w 2939143"/>
              <a:gd name="connsiteY28" fmla="*/ 1838130 h 2192693"/>
              <a:gd name="connsiteX29" fmla="*/ 970384 w 2939143"/>
              <a:gd name="connsiteY29" fmla="*/ 1866122 h 2192693"/>
              <a:gd name="connsiteX30" fmla="*/ 1091682 w 2939143"/>
              <a:gd name="connsiteY30" fmla="*/ 1856791 h 2192693"/>
              <a:gd name="connsiteX31" fmla="*/ 1119674 w 2939143"/>
              <a:gd name="connsiteY31" fmla="*/ 1838130 h 2192693"/>
              <a:gd name="connsiteX32" fmla="*/ 1166327 w 2939143"/>
              <a:gd name="connsiteY32" fmla="*/ 1828800 h 2192693"/>
              <a:gd name="connsiteX33" fmla="*/ 1194319 w 2939143"/>
              <a:gd name="connsiteY33" fmla="*/ 1810138 h 2192693"/>
              <a:gd name="connsiteX34" fmla="*/ 1390262 w 2939143"/>
              <a:gd name="connsiteY34" fmla="*/ 1810138 h 2192693"/>
              <a:gd name="connsiteX35" fmla="*/ 1436915 w 2939143"/>
              <a:gd name="connsiteY35" fmla="*/ 1819469 h 2192693"/>
              <a:gd name="connsiteX36" fmla="*/ 1520890 w 2939143"/>
              <a:gd name="connsiteY36" fmla="*/ 1856791 h 2192693"/>
              <a:gd name="connsiteX37" fmla="*/ 1576874 w 2939143"/>
              <a:gd name="connsiteY37" fmla="*/ 1875453 h 2192693"/>
              <a:gd name="connsiteX38" fmla="*/ 1632857 w 2939143"/>
              <a:gd name="connsiteY38" fmla="*/ 1903444 h 2192693"/>
              <a:gd name="connsiteX39" fmla="*/ 1726164 w 2939143"/>
              <a:gd name="connsiteY39" fmla="*/ 1940767 h 2192693"/>
              <a:gd name="connsiteX40" fmla="*/ 1856792 w 2939143"/>
              <a:gd name="connsiteY40" fmla="*/ 2024742 h 2192693"/>
              <a:gd name="connsiteX41" fmla="*/ 1903445 w 2939143"/>
              <a:gd name="connsiteY41" fmla="*/ 2043404 h 2192693"/>
              <a:gd name="connsiteX42" fmla="*/ 1931437 w 2939143"/>
              <a:gd name="connsiteY42" fmla="*/ 2071395 h 2192693"/>
              <a:gd name="connsiteX43" fmla="*/ 1959429 w 2939143"/>
              <a:gd name="connsiteY43" fmla="*/ 2080726 h 2192693"/>
              <a:gd name="connsiteX44" fmla="*/ 1996751 w 2939143"/>
              <a:gd name="connsiteY44" fmla="*/ 2099387 h 2192693"/>
              <a:gd name="connsiteX45" fmla="*/ 2024743 w 2939143"/>
              <a:gd name="connsiteY45" fmla="*/ 2127379 h 2192693"/>
              <a:gd name="connsiteX46" fmla="*/ 2052735 w 2939143"/>
              <a:gd name="connsiteY46" fmla="*/ 2136710 h 2192693"/>
              <a:gd name="connsiteX47" fmla="*/ 2080727 w 2939143"/>
              <a:gd name="connsiteY47" fmla="*/ 2155371 h 2192693"/>
              <a:gd name="connsiteX48" fmla="*/ 2164702 w 2939143"/>
              <a:gd name="connsiteY48" fmla="*/ 2174032 h 2192693"/>
              <a:gd name="connsiteX49" fmla="*/ 2211355 w 2939143"/>
              <a:gd name="connsiteY49" fmla="*/ 2192693 h 2192693"/>
              <a:gd name="connsiteX50" fmla="*/ 2369976 w 2939143"/>
              <a:gd name="connsiteY50" fmla="*/ 2155371 h 2192693"/>
              <a:gd name="connsiteX51" fmla="*/ 2481943 w 2939143"/>
              <a:gd name="connsiteY51" fmla="*/ 2090057 h 2192693"/>
              <a:gd name="connsiteX52" fmla="*/ 2519266 w 2939143"/>
              <a:gd name="connsiteY52" fmla="*/ 2062065 h 2192693"/>
              <a:gd name="connsiteX53" fmla="*/ 2547257 w 2939143"/>
              <a:gd name="connsiteY53" fmla="*/ 2043404 h 2192693"/>
              <a:gd name="connsiteX54" fmla="*/ 2584580 w 2939143"/>
              <a:gd name="connsiteY54" fmla="*/ 2024742 h 2192693"/>
              <a:gd name="connsiteX55" fmla="*/ 2612572 w 2939143"/>
              <a:gd name="connsiteY55" fmla="*/ 1996751 h 2192693"/>
              <a:gd name="connsiteX56" fmla="*/ 2640564 w 2939143"/>
              <a:gd name="connsiteY56" fmla="*/ 1978089 h 2192693"/>
              <a:gd name="connsiteX57" fmla="*/ 2668555 w 2939143"/>
              <a:gd name="connsiteY57" fmla="*/ 1950097 h 2192693"/>
              <a:gd name="connsiteX58" fmla="*/ 2715208 w 2939143"/>
              <a:gd name="connsiteY58" fmla="*/ 1912775 h 2192693"/>
              <a:gd name="connsiteX59" fmla="*/ 2771192 w 2939143"/>
              <a:gd name="connsiteY59" fmla="*/ 1847461 h 2192693"/>
              <a:gd name="connsiteX60" fmla="*/ 2845837 w 2939143"/>
              <a:gd name="connsiteY60" fmla="*/ 1772816 h 2192693"/>
              <a:gd name="connsiteX61" fmla="*/ 2873829 w 2939143"/>
              <a:gd name="connsiteY61" fmla="*/ 1763485 h 2192693"/>
              <a:gd name="connsiteX62" fmla="*/ 2911151 w 2939143"/>
              <a:gd name="connsiteY62" fmla="*/ 1735493 h 2192693"/>
              <a:gd name="connsiteX63" fmla="*/ 2939143 w 2939143"/>
              <a:gd name="connsiteY63" fmla="*/ 1660849 h 2192693"/>
              <a:gd name="connsiteX64" fmla="*/ 2929813 w 2939143"/>
              <a:gd name="connsiteY64" fmla="*/ 1567542 h 2192693"/>
              <a:gd name="connsiteX65" fmla="*/ 2892490 w 2939143"/>
              <a:gd name="connsiteY65" fmla="*/ 1511559 h 2192693"/>
              <a:gd name="connsiteX66" fmla="*/ 2845837 w 2939143"/>
              <a:gd name="connsiteY66" fmla="*/ 1436914 h 2192693"/>
              <a:gd name="connsiteX67" fmla="*/ 2799184 w 2939143"/>
              <a:gd name="connsiteY67" fmla="*/ 1380930 h 2192693"/>
              <a:gd name="connsiteX68" fmla="*/ 2771192 w 2939143"/>
              <a:gd name="connsiteY68" fmla="*/ 1352938 h 2192693"/>
              <a:gd name="connsiteX69" fmla="*/ 2752531 w 2939143"/>
              <a:gd name="connsiteY69" fmla="*/ 1324946 h 2192693"/>
              <a:gd name="connsiteX70" fmla="*/ 2724539 w 2939143"/>
              <a:gd name="connsiteY70" fmla="*/ 1306285 h 2192693"/>
              <a:gd name="connsiteX71" fmla="*/ 2659225 w 2939143"/>
              <a:gd name="connsiteY71" fmla="*/ 1259632 h 2192693"/>
              <a:gd name="connsiteX72" fmla="*/ 2621902 w 2939143"/>
              <a:gd name="connsiteY72" fmla="*/ 1231640 h 2192693"/>
              <a:gd name="connsiteX73" fmla="*/ 2575249 w 2939143"/>
              <a:gd name="connsiteY73" fmla="*/ 1184987 h 2192693"/>
              <a:gd name="connsiteX74" fmla="*/ 2575249 w 2939143"/>
              <a:gd name="connsiteY74" fmla="*/ 1110342 h 2192693"/>
              <a:gd name="connsiteX75" fmla="*/ 2593911 w 2939143"/>
              <a:gd name="connsiteY75" fmla="*/ 1091681 h 2192693"/>
              <a:gd name="connsiteX76" fmla="*/ 2603241 w 2939143"/>
              <a:gd name="connsiteY76" fmla="*/ 1063689 h 2192693"/>
              <a:gd name="connsiteX77" fmla="*/ 2668555 w 2939143"/>
              <a:gd name="connsiteY77" fmla="*/ 1007706 h 2192693"/>
              <a:gd name="connsiteX78" fmla="*/ 2743200 w 2939143"/>
              <a:gd name="connsiteY78" fmla="*/ 951722 h 2192693"/>
              <a:gd name="connsiteX79" fmla="*/ 2752531 w 2939143"/>
              <a:gd name="connsiteY79" fmla="*/ 923730 h 2192693"/>
              <a:gd name="connsiteX80" fmla="*/ 2817845 w 2939143"/>
              <a:gd name="connsiteY80" fmla="*/ 867746 h 2192693"/>
              <a:gd name="connsiteX81" fmla="*/ 2827176 w 2939143"/>
              <a:gd name="connsiteY81" fmla="*/ 839755 h 2192693"/>
              <a:gd name="connsiteX82" fmla="*/ 2864498 w 2939143"/>
              <a:gd name="connsiteY82" fmla="*/ 765110 h 2192693"/>
              <a:gd name="connsiteX83" fmla="*/ 2864498 w 2939143"/>
              <a:gd name="connsiteY83" fmla="*/ 513183 h 2192693"/>
              <a:gd name="connsiteX84" fmla="*/ 2836506 w 2939143"/>
              <a:gd name="connsiteY84" fmla="*/ 438538 h 2192693"/>
              <a:gd name="connsiteX85" fmla="*/ 2789853 w 2939143"/>
              <a:gd name="connsiteY85" fmla="*/ 307910 h 2192693"/>
              <a:gd name="connsiteX86" fmla="*/ 2761862 w 2939143"/>
              <a:gd name="connsiteY86" fmla="*/ 279918 h 2192693"/>
              <a:gd name="connsiteX87" fmla="*/ 2724539 w 2939143"/>
              <a:gd name="connsiteY87" fmla="*/ 195942 h 2192693"/>
              <a:gd name="connsiteX88" fmla="*/ 2687217 w 2939143"/>
              <a:gd name="connsiteY88" fmla="*/ 158620 h 2192693"/>
              <a:gd name="connsiteX89" fmla="*/ 2668555 w 2939143"/>
              <a:gd name="connsiteY89" fmla="*/ 130628 h 2192693"/>
              <a:gd name="connsiteX90" fmla="*/ 2640564 w 2939143"/>
              <a:gd name="connsiteY90" fmla="*/ 111967 h 2192693"/>
              <a:gd name="connsiteX91" fmla="*/ 2584580 w 2939143"/>
              <a:gd name="connsiteY91" fmla="*/ 74644 h 2192693"/>
              <a:gd name="connsiteX92" fmla="*/ 2407298 w 2939143"/>
              <a:gd name="connsiteY92" fmla="*/ 83975 h 2192693"/>
              <a:gd name="connsiteX93" fmla="*/ 2360645 w 2939143"/>
              <a:gd name="connsiteY93" fmla="*/ 102636 h 2192693"/>
              <a:gd name="connsiteX94" fmla="*/ 2323323 w 2939143"/>
              <a:gd name="connsiteY94" fmla="*/ 111967 h 2192693"/>
              <a:gd name="connsiteX95" fmla="*/ 2267339 w 2939143"/>
              <a:gd name="connsiteY95" fmla="*/ 139959 h 2192693"/>
              <a:gd name="connsiteX96" fmla="*/ 2192694 w 2939143"/>
              <a:gd name="connsiteY96" fmla="*/ 158620 h 2192693"/>
              <a:gd name="connsiteX97" fmla="*/ 2164702 w 2939143"/>
              <a:gd name="connsiteY97" fmla="*/ 177281 h 2192693"/>
              <a:gd name="connsiteX98" fmla="*/ 2127380 w 2939143"/>
              <a:gd name="connsiteY98" fmla="*/ 186612 h 2192693"/>
              <a:gd name="connsiteX99" fmla="*/ 2090057 w 2939143"/>
              <a:gd name="connsiteY99" fmla="*/ 205273 h 2192693"/>
              <a:gd name="connsiteX100" fmla="*/ 2062066 w 2939143"/>
              <a:gd name="connsiteY100" fmla="*/ 214604 h 2192693"/>
              <a:gd name="connsiteX101" fmla="*/ 1884784 w 2939143"/>
              <a:gd name="connsiteY101" fmla="*/ 205273 h 2192693"/>
              <a:gd name="connsiteX102" fmla="*/ 1791478 w 2939143"/>
              <a:gd name="connsiteY102" fmla="*/ 195942 h 2192693"/>
              <a:gd name="connsiteX103" fmla="*/ 1679511 w 2939143"/>
              <a:gd name="connsiteY103" fmla="*/ 158620 h 2192693"/>
              <a:gd name="connsiteX104" fmla="*/ 1623527 w 2939143"/>
              <a:gd name="connsiteY104" fmla="*/ 139959 h 2192693"/>
              <a:gd name="connsiteX105" fmla="*/ 1511559 w 2939143"/>
              <a:gd name="connsiteY105" fmla="*/ 93306 h 2192693"/>
              <a:gd name="connsiteX106" fmla="*/ 1483568 w 2939143"/>
              <a:gd name="connsiteY106" fmla="*/ 65314 h 2192693"/>
              <a:gd name="connsiteX107" fmla="*/ 1408923 w 2939143"/>
              <a:gd name="connsiteY107" fmla="*/ 37322 h 2192693"/>
              <a:gd name="connsiteX108" fmla="*/ 1362270 w 2939143"/>
              <a:gd name="connsiteY108" fmla="*/ 27991 h 2192693"/>
              <a:gd name="connsiteX109" fmla="*/ 1315617 w 2939143"/>
              <a:gd name="connsiteY109" fmla="*/ 9330 h 2192693"/>
              <a:gd name="connsiteX110" fmla="*/ 1278294 w 2939143"/>
              <a:gd name="connsiteY110" fmla="*/ 0 h 2192693"/>
              <a:gd name="connsiteX111" fmla="*/ 1063690 w 2939143"/>
              <a:gd name="connsiteY111" fmla="*/ 9330 h 2192693"/>
              <a:gd name="connsiteX112" fmla="*/ 1026368 w 2939143"/>
              <a:gd name="connsiteY112" fmla="*/ 18661 h 2192693"/>
              <a:gd name="connsiteX113" fmla="*/ 979715 w 2939143"/>
              <a:gd name="connsiteY113" fmla="*/ 27991 h 2192693"/>
              <a:gd name="connsiteX114" fmla="*/ 895739 w 2939143"/>
              <a:gd name="connsiteY114" fmla="*/ 65314 h 2192693"/>
              <a:gd name="connsiteX115" fmla="*/ 867747 w 2939143"/>
              <a:gd name="connsiteY115" fmla="*/ 74644 h 2192693"/>
              <a:gd name="connsiteX116" fmla="*/ 839755 w 2939143"/>
              <a:gd name="connsiteY116" fmla="*/ 83975 h 2192693"/>
              <a:gd name="connsiteX117" fmla="*/ 559837 w 2939143"/>
              <a:gd name="connsiteY117" fmla="*/ 111967 h 219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939143" h="2192693">
                <a:moveTo>
                  <a:pt x="559837" y="111967"/>
                </a:moveTo>
                <a:cubicBezTo>
                  <a:pt x="429209" y="118187"/>
                  <a:pt x="420651" y="84830"/>
                  <a:pt x="55984" y="121297"/>
                </a:cubicBezTo>
                <a:cubicBezTo>
                  <a:pt x="44826" y="122413"/>
                  <a:pt x="42887" y="139552"/>
                  <a:pt x="37323" y="149289"/>
                </a:cubicBezTo>
                <a:cubicBezTo>
                  <a:pt x="19891" y="179796"/>
                  <a:pt x="13329" y="199945"/>
                  <a:pt x="0" y="233265"/>
                </a:cubicBezTo>
                <a:cubicBezTo>
                  <a:pt x="3110" y="298579"/>
                  <a:pt x="1540" y="364285"/>
                  <a:pt x="9331" y="429208"/>
                </a:cubicBezTo>
                <a:cubicBezTo>
                  <a:pt x="10988" y="443018"/>
                  <a:pt x="22343" y="453820"/>
                  <a:pt x="27992" y="466530"/>
                </a:cubicBezTo>
                <a:cubicBezTo>
                  <a:pt x="93336" y="613554"/>
                  <a:pt x="10494" y="429201"/>
                  <a:pt x="55984" y="550506"/>
                </a:cubicBezTo>
                <a:cubicBezTo>
                  <a:pt x="60868" y="563529"/>
                  <a:pt x="69166" y="575044"/>
                  <a:pt x="74645" y="587828"/>
                </a:cubicBezTo>
                <a:cubicBezTo>
                  <a:pt x="78519" y="596868"/>
                  <a:pt x="79906" y="606866"/>
                  <a:pt x="83976" y="615820"/>
                </a:cubicBezTo>
                <a:cubicBezTo>
                  <a:pt x="95487" y="641145"/>
                  <a:pt x="121298" y="690465"/>
                  <a:pt x="121298" y="690465"/>
                </a:cubicBezTo>
                <a:cubicBezTo>
                  <a:pt x="117402" y="772293"/>
                  <a:pt x="113266" y="908032"/>
                  <a:pt x="102637" y="998375"/>
                </a:cubicBezTo>
                <a:cubicBezTo>
                  <a:pt x="100784" y="1014125"/>
                  <a:pt x="96416" y="1029477"/>
                  <a:pt x="93306" y="1045028"/>
                </a:cubicBezTo>
                <a:cubicBezTo>
                  <a:pt x="94711" y="1082972"/>
                  <a:pt x="77032" y="1243429"/>
                  <a:pt x="111968" y="1324946"/>
                </a:cubicBezTo>
                <a:cubicBezTo>
                  <a:pt x="117447" y="1337731"/>
                  <a:pt x="123728" y="1350192"/>
                  <a:pt x="130629" y="1362269"/>
                </a:cubicBezTo>
                <a:cubicBezTo>
                  <a:pt x="136193" y="1372006"/>
                  <a:pt x="143070" y="1380930"/>
                  <a:pt x="149290" y="1390261"/>
                </a:cubicBezTo>
                <a:cubicBezTo>
                  <a:pt x="171151" y="1477707"/>
                  <a:pt x="149815" y="1446771"/>
                  <a:pt x="195943" y="1492897"/>
                </a:cubicBezTo>
                <a:cubicBezTo>
                  <a:pt x="202163" y="1505338"/>
                  <a:pt x="206888" y="1518647"/>
                  <a:pt x="214604" y="1530220"/>
                </a:cubicBezTo>
                <a:cubicBezTo>
                  <a:pt x="227896" y="1550158"/>
                  <a:pt x="249439" y="1558478"/>
                  <a:pt x="270588" y="1567542"/>
                </a:cubicBezTo>
                <a:cubicBezTo>
                  <a:pt x="279628" y="1571416"/>
                  <a:pt x="289982" y="1572097"/>
                  <a:pt x="298580" y="1576873"/>
                </a:cubicBezTo>
                <a:cubicBezTo>
                  <a:pt x="318186" y="1587765"/>
                  <a:pt x="354564" y="1614195"/>
                  <a:pt x="354564" y="1614195"/>
                </a:cubicBezTo>
                <a:cubicBezTo>
                  <a:pt x="368418" y="1634977"/>
                  <a:pt x="372894" y="1645655"/>
                  <a:pt x="391886" y="1660849"/>
                </a:cubicBezTo>
                <a:cubicBezTo>
                  <a:pt x="400643" y="1667854"/>
                  <a:pt x="411948" y="1671581"/>
                  <a:pt x="419878" y="1679510"/>
                </a:cubicBezTo>
                <a:cubicBezTo>
                  <a:pt x="430874" y="1690506"/>
                  <a:pt x="436874" y="1705836"/>
                  <a:pt x="447870" y="1716832"/>
                </a:cubicBezTo>
                <a:cubicBezTo>
                  <a:pt x="455800" y="1724761"/>
                  <a:pt x="466737" y="1728975"/>
                  <a:pt x="475862" y="1735493"/>
                </a:cubicBezTo>
                <a:cubicBezTo>
                  <a:pt x="503796" y="1755446"/>
                  <a:pt x="517624" y="1771185"/>
                  <a:pt x="550506" y="1782146"/>
                </a:cubicBezTo>
                <a:cubicBezTo>
                  <a:pt x="565551" y="1787161"/>
                  <a:pt x="581774" y="1787630"/>
                  <a:pt x="597159" y="1791477"/>
                </a:cubicBezTo>
                <a:cubicBezTo>
                  <a:pt x="684008" y="1813190"/>
                  <a:pt x="530461" y="1787282"/>
                  <a:pt x="690466" y="1810138"/>
                </a:cubicBezTo>
                <a:cubicBezTo>
                  <a:pt x="699796" y="1813248"/>
                  <a:pt x="708813" y="1817540"/>
                  <a:pt x="718457" y="1819469"/>
                </a:cubicBezTo>
                <a:cubicBezTo>
                  <a:pt x="755560" y="1826890"/>
                  <a:pt x="830425" y="1838130"/>
                  <a:pt x="830425" y="1838130"/>
                </a:cubicBezTo>
                <a:cubicBezTo>
                  <a:pt x="913127" y="1865697"/>
                  <a:pt x="866858" y="1854619"/>
                  <a:pt x="970384" y="1866122"/>
                </a:cubicBezTo>
                <a:cubicBezTo>
                  <a:pt x="1010817" y="1863012"/>
                  <a:pt x="1051824" y="1864264"/>
                  <a:pt x="1091682" y="1856791"/>
                </a:cubicBezTo>
                <a:cubicBezTo>
                  <a:pt x="1102704" y="1854724"/>
                  <a:pt x="1109174" y="1842067"/>
                  <a:pt x="1119674" y="1838130"/>
                </a:cubicBezTo>
                <a:cubicBezTo>
                  <a:pt x="1134523" y="1832562"/>
                  <a:pt x="1150776" y="1831910"/>
                  <a:pt x="1166327" y="1828800"/>
                </a:cubicBezTo>
                <a:cubicBezTo>
                  <a:pt x="1175658" y="1822579"/>
                  <a:pt x="1184012" y="1814556"/>
                  <a:pt x="1194319" y="1810138"/>
                </a:cubicBezTo>
                <a:cubicBezTo>
                  <a:pt x="1250522" y="1786051"/>
                  <a:pt x="1353088" y="1807951"/>
                  <a:pt x="1390262" y="1810138"/>
                </a:cubicBezTo>
                <a:cubicBezTo>
                  <a:pt x="1405813" y="1813248"/>
                  <a:pt x="1421725" y="1814912"/>
                  <a:pt x="1436915" y="1819469"/>
                </a:cubicBezTo>
                <a:cubicBezTo>
                  <a:pt x="1499896" y="1838363"/>
                  <a:pt x="1465752" y="1834736"/>
                  <a:pt x="1520890" y="1856791"/>
                </a:cubicBezTo>
                <a:cubicBezTo>
                  <a:pt x="1539154" y="1864097"/>
                  <a:pt x="1558716" y="1867887"/>
                  <a:pt x="1576874" y="1875453"/>
                </a:cubicBezTo>
                <a:cubicBezTo>
                  <a:pt x="1596133" y="1883477"/>
                  <a:pt x="1613743" y="1895082"/>
                  <a:pt x="1632857" y="1903444"/>
                </a:cubicBezTo>
                <a:cubicBezTo>
                  <a:pt x="1663547" y="1916871"/>
                  <a:pt x="1699366" y="1920668"/>
                  <a:pt x="1726164" y="1940767"/>
                </a:cubicBezTo>
                <a:cubicBezTo>
                  <a:pt x="1766378" y="1970928"/>
                  <a:pt x="1811082" y="2006457"/>
                  <a:pt x="1856792" y="2024742"/>
                </a:cubicBezTo>
                <a:lnTo>
                  <a:pt x="1903445" y="2043404"/>
                </a:lnTo>
                <a:cubicBezTo>
                  <a:pt x="1912776" y="2052734"/>
                  <a:pt x="1920458" y="2064076"/>
                  <a:pt x="1931437" y="2071395"/>
                </a:cubicBezTo>
                <a:cubicBezTo>
                  <a:pt x="1939621" y="2076851"/>
                  <a:pt x="1950389" y="2076852"/>
                  <a:pt x="1959429" y="2080726"/>
                </a:cubicBezTo>
                <a:cubicBezTo>
                  <a:pt x="1972213" y="2086205"/>
                  <a:pt x="1985433" y="2091302"/>
                  <a:pt x="1996751" y="2099387"/>
                </a:cubicBezTo>
                <a:cubicBezTo>
                  <a:pt x="2007489" y="2107057"/>
                  <a:pt x="2013764" y="2120059"/>
                  <a:pt x="2024743" y="2127379"/>
                </a:cubicBezTo>
                <a:cubicBezTo>
                  <a:pt x="2032927" y="2132835"/>
                  <a:pt x="2043938" y="2132311"/>
                  <a:pt x="2052735" y="2136710"/>
                </a:cubicBezTo>
                <a:cubicBezTo>
                  <a:pt x="2062765" y="2141725"/>
                  <a:pt x="2070697" y="2150356"/>
                  <a:pt x="2080727" y="2155371"/>
                </a:cubicBezTo>
                <a:cubicBezTo>
                  <a:pt x="2103699" y="2166857"/>
                  <a:pt x="2143195" y="2170448"/>
                  <a:pt x="2164702" y="2174032"/>
                </a:cubicBezTo>
                <a:cubicBezTo>
                  <a:pt x="2180253" y="2180252"/>
                  <a:pt x="2194606" y="2192693"/>
                  <a:pt x="2211355" y="2192693"/>
                </a:cubicBezTo>
                <a:cubicBezTo>
                  <a:pt x="2273185" y="2192693"/>
                  <a:pt x="2317699" y="2178605"/>
                  <a:pt x="2369976" y="2155371"/>
                </a:cubicBezTo>
                <a:cubicBezTo>
                  <a:pt x="2405221" y="2139706"/>
                  <a:pt x="2455246" y="2110079"/>
                  <a:pt x="2481943" y="2090057"/>
                </a:cubicBezTo>
                <a:cubicBezTo>
                  <a:pt x="2494384" y="2080726"/>
                  <a:pt x="2506611" y="2071104"/>
                  <a:pt x="2519266" y="2062065"/>
                </a:cubicBezTo>
                <a:cubicBezTo>
                  <a:pt x="2528391" y="2055547"/>
                  <a:pt x="2537521" y="2048968"/>
                  <a:pt x="2547257" y="2043404"/>
                </a:cubicBezTo>
                <a:cubicBezTo>
                  <a:pt x="2559334" y="2036503"/>
                  <a:pt x="2573261" y="2032827"/>
                  <a:pt x="2584580" y="2024742"/>
                </a:cubicBezTo>
                <a:cubicBezTo>
                  <a:pt x="2595318" y="2017072"/>
                  <a:pt x="2602435" y="2005198"/>
                  <a:pt x="2612572" y="1996751"/>
                </a:cubicBezTo>
                <a:cubicBezTo>
                  <a:pt x="2621187" y="1989572"/>
                  <a:pt x="2631949" y="1985268"/>
                  <a:pt x="2640564" y="1978089"/>
                </a:cubicBezTo>
                <a:cubicBezTo>
                  <a:pt x="2650701" y="1969641"/>
                  <a:pt x="2658625" y="1958786"/>
                  <a:pt x="2668555" y="1950097"/>
                </a:cubicBezTo>
                <a:cubicBezTo>
                  <a:pt x="2683542" y="1936983"/>
                  <a:pt x="2700087" y="1925735"/>
                  <a:pt x="2715208" y="1912775"/>
                </a:cubicBezTo>
                <a:cubicBezTo>
                  <a:pt x="2741215" y="1890484"/>
                  <a:pt x="2743627" y="1877323"/>
                  <a:pt x="2771192" y="1847461"/>
                </a:cubicBezTo>
                <a:cubicBezTo>
                  <a:pt x="2795059" y="1821605"/>
                  <a:pt x="2812455" y="1783944"/>
                  <a:pt x="2845837" y="1772816"/>
                </a:cubicBezTo>
                <a:lnTo>
                  <a:pt x="2873829" y="1763485"/>
                </a:lnTo>
                <a:cubicBezTo>
                  <a:pt x="2886270" y="1754154"/>
                  <a:pt x="2901031" y="1747300"/>
                  <a:pt x="2911151" y="1735493"/>
                </a:cubicBezTo>
                <a:cubicBezTo>
                  <a:pt x="2928374" y="1715400"/>
                  <a:pt x="2933054" y="1685207"/>
                  <a:pt x="2939143" y="1660849"/>
                </a:cubicBezTo>
                <a:cubicBezTo>
                  <a:pt x="2936033" y="1629747"/>
                  <a:pt x="2939136" y="1597377"/>
                  <a:pt x="2929813" y="1567542"/>
                </a:cubicBezTo>
                <a:cubicBezTo>
                  <a:pt x="2923123" y="1546135"/>
                  <a:pt x="2904377" y="1530578"/>
                  <a:pt x="2892490" y="1511559"/>
                </a:cubicBezTo>
                <a:cubicBezTo>
                  <a:pt x="2876939" y="1486677"/>
                  <a:pt x="2866585" y="1457662"/>
                  <a:pt x="2845837" y="1436914"/>
                </a:cubicBezTo>
                <a:cubicBezTo>
                  <a:pt x="2764058" y="1355135"/>
                  <a:pt x="2864136" y="1458873"/>
                  <a:pt x="2799184" y="1380930"/>
                </a:cubicBezTo>
                <a:cubicBezTo>
                  <a:pt x="2790736" y="1370793"/>
                  <a:pt x="2779640" y="1363075"/>
                  <a:pt x="2771192" y="1352938"/>
                </a:cubicBezTo>
                <a:cubicBezTo>
                  <a:pt x="2764013" y="1344323"/>
                  <a:pt x="2760460" y="1332875"/>
                  <a:pt x="2752531" y="1324946"/>
                </a:cubicBezTo>
                <a:cubicBezTo>
                  <a:pt x="2744602" y="1317017"/>
                  <a:pt x="2733053" y="1313583"/>
                  <a:pt x="2724539" y="1306285"/>
                </a:cubicBezTo>
                <a:cubicBezTo>
                  <a:pt x="2668186" y="1257983"/>
                  <a:pt x="2710659" y="1276777"/>
                  <a:pt x="2659225" y="1259632"/>
                </a:cubicBezTo>
                <a:cubicBezTo>
                  <a:pt x="2646784" y="1250301"/>
                  <a:pt x="2633525" y="1241972"/>
                  <a:pt x="2621902" y="1231640"/>
                </a:cubicBezTo>
                <a:cubicBezTo>
                  <a:pt x="2605465" y="1217029"/>
                  <a:pt x="2575249" y="1184987"/>
                  <a:pt x="2575249" y="1184987"/>
                </a:cubicBezTo>
                <a:cubicBezTo>
                  <a:pt x="2564396" y="1152425"/>
                  <a:pt x="2558360" y="1149748"/>
                  <a:pt x="2575249" y="1110342"/>
                </a:cubicBezTo>
                <a:cubicBezTo>
                  <a:pt x="2578714" y="1102256"/>
                  <a:pt x="2587690" y="1097901"/>
                  <a:pt x="2593911" y="1091681"/>
                </a:cubicBezTo>
                <a:cubicBezTo>
                  <a:pt x="2597021" y="1082350"/>
                  <a:pt x="2597524" y="1071692"/>
                  <a:pt x="2603241" y="1063689"/>
                </a:cubicBezTo>
                <a:cubicBezTo>
                  <a:pt x="2640554" y="1011450"/>
                  <a:pt x="2630985" y="1040580"/>
                  <a:pt x="2668555" y="1007706"/>
                </a:cubicBezTo>
                <a:cubicBezTo>
                  <a:pt x="2734533" y="949975"/>
                  <a:pt x="2688812" y="969852"/>
                  <a:pt x="2743200" y="951722"/>
                </a:cubicBezTo>
                <a:cubicBezTo>
                  <a:pt x="2746310" y="942391"/>
                  <a:pt x="2747075" y="931914"/>
                  <a:pt x="2752531" y="923730"/>
                </a:cubicBezTo>
                <a:cubicBezTo>
                  <a:pt x="2765527" y="904236"/>
                  <a:pt x="2800599" y="880681"/>
                  <a:pt x="2817845" y="867746"/>
                </a:cubicBezTo>
                <a:cubicBezTo>
                  <a:pt x="2820955" y="858416"/>
                  <a:pt x="2823106" y="848709"/>
                  <a:pt x="2827176" y="839755"/>
                </a:cubicBezTo>
                <a:cubicBezTo>
                  <a:pt x="2838687" y="814430"/>
                  <a:pt x="2864498" y="765110"/>
                  <a:pt x="2864498" y="765110"/>
                </a:cubicBezTo>
                <a:cubicBezTo>
                  <a:pt x="2886193" y="656637"/>
                  <a:pt x="2879167" y="711213"/>
                  <a:pt x="2864498" y="513183"/>
                </a:cubicBezTo>
                <a:cubicBezTo>
                  <a:pt x="2861135" y="467782"/>
                  <a:pt x="2858191" y="471064"/>
                  <a:pt x="2836506" y="438538"/>
                </a:cubicBezTo>
                <a:cubicBezTo>
                  <a:pt x="2824862" y="380317"/>
                  <a:pt x="2826483" y="370704"/>
                  <a:pt x="2789853" y="307910"/>
                </a:cubicBezTo>
                <a:cubicBezTo>
                  <a:pt x="2783204" y="296512"/>
                  <a:pt x="2771192" y="289249"/>
                  <a:pt x="2761862" y="279918"/>
                </a:cubicBezTo>
                <a:cubicBezTo>
                  <a:pt x="2756031" y="265342"/>
                  <a:pt x="2735744" y="210883"/>
                  <a:pt x="2724539" y="195942"/>
                </a:cubicBezTo>
                <a:cubicBezTo>
                  <a:pt x="2713983" y="181867"/>
                  <a:pt x="2698667" y="171978"/>
                  <a:pt x="2687217" y="158620"/>
                </a:cubicBezTo>
                <a:cubicBezTo>
                  <a:pt x="2679919" y="150106"/>
                  <a:pt x="2676485" y="138558"/>
                  <a:pt x="2668555" y="130628"/>
                </a:cubicBezTo>
                <a:cubicBezTo>
                  <a:pt x="2660626" y="122699"/>
                  <a:pt x="2649179" y="119146"/>
                  <a:pt x="2640564" y="111967"/>
                </a:cubicBezTo>
                <a:cubicBezTo>
                  <a:pt x="2593969" y="73137"/>
                  <a:pt x="2633773" y="91042"/>
                  <a:pt x="2584580" y="74644"/>
                </a:cubicBezTo>
                <a:cubicBezTo>
                  <a:pt x="2525486" y="77754"/>
                  <a:pt x="2466017" y="76635"/>
                  <a:pt x="2407298" y="83975"/>
                </a:cubicBezTo>
                <a:cubicBezTo>
                  <a:pt x="2390678" y="86052"/>
                  <a:pt x="2376534" y="97339"/>
                  <a:pt x="2360645" y="102636"/>
                </a:cubicBezTo>
                <a:cubicBezTo>
                  <a:pt x="2348479" y="106691"/>
                  <a:pt x="2335764" y="108857"/>
                  <a:pt x="2323323" y="111967"/>
                </a:cubicBezTo>
                <a:cubicBezTo>
                  <a:pt x="2295958" y="130210"/>
                  <a:pt x="2298242" y="132233"/>
                  <a:pt x="2267339" y="139959"/>
                </a:cubicBezTo>
                <a:cubicBezTo>
                  <a:pt x="2246039" y="145284"/>
                  <a:pt x="2214026" y="147954"/>
                  <a:pt x="2192694" y="158620"/>
                </a:cubicBezTo>
                <a:cubicBezTo>
                  <a:pt x="2182664" y="163635"/>
                  <a:pt x="2175009" y="172864"/>
                  <a:pt x="2164702" y="177281"/>
                </a:cubicBezTo>
                <a:cubicBezTo>
                  <a:pt x="2152915" y="182333"/>
                  <a:pt x="2139387" y="182109"/>
                  <a:pt x="2127380" y="186612"/>
                </a:cubicBezTo>
                <a:cubicBezTo>
                  <a:pt x="2114356" y="191496"/>
                  <a:pt x="2102842" y="199794"/>
                  <a:pt x="2090057" y="205273"/>
                </a:cubicBezTo>
                <a:cubicBezTo>
                  <a:pt x="2081017" y="209147"/>
                  <a:pt x="2071396" y="211494"/>
                  <a:pt x="2062066" y="214604"/>
                </a:cubicBezTo>
                <a:lnTo>
                  <a:pt x="1884784" y="205273"/>
                </a:lnTo>
                <a:cubicBezTo>
                  <a:pt x="1853601" y="203122"/>
                  <a:pt x="1821958" y="202869"/>
                  <a:pt x="1791478" y="195942"/>
                </a:cubicBezTo>
                <a:cubicBezTo>
                  <a:pt x="1753115" y="187223"/>
                  <a:pt x="1716833" y="171061"/>
                  <a:pt x="1679511" y="158620"/>
                </a:cubicBezTo>
                <a:cubicBezTo>
                  <a:pt x="1660850" y="152400"/>
                  <a:pt x="1641685" y="147525"/>
                  <a:pt x="1623527" y="139959"/>
                </a:cubicBezTo>
                <a:lnTo>
                  <a:pt x="1511559" y="93306"/>
                </a:lnTo>
                <a:cubicBezTo>
                  <a:pt x="1502229" y="83975"/>
                  <a:pt x="1494758" y="72308"/>
                  <a:pt x="1483568" y="65314"/>
                </a:cubicBezTo>
                <a:cubicBezTo>
                  <a:pt x="1477862" y="61748"/>
                  <a:pt x="1423396" y="40941"/>
                  <a:pt x="1408923" y="37322"/>
                </a:cubicBezTo>
                <a:cubicBezTo>
                  <a:pt x="1393538" y="33475"/>
                  <a:pt x="1377460" y="32548"/>
                  <a:pt x="1362270" y="27991"/>
                </a:cubicBezTo>
                <a:cubicBezTo>
                  <a:pt x="1346227" y="23178"/>
                  <a:pt x="1331506" y="14626"/>
                  <a:pt x="1315617" y="9330"/>
                </a:cubicBezTo>
                <a:cubicBezTo>
                  <a:pt x="1303451" y="5275"/>
                  <a:pt x="1290735" y="3110"/>
                  <a:pt x="1278294" y="0"/>
                </a:cubicBezTo>
                <a:cubicBezTo>
                  <a:pt x="1206759" y="3110"/>
                  <a:pt x="1135097" y="4041"/>
                  <a:pt x="1063690" y="9330"/>
                </a:cubicBezTo>
                <a:cubicBezTo>
                  <a:pt x="1050901" y="10277"/>
                  <a:pt x="1038886" y="15879"/>
                  <a:pt x="1026368" y="18661"/>
                </a:cubicBezTo>
                <a:cubicBezTo>
                  <a:pt x="1010887" y="22101"/>
                  <a:pt x="995266" y="24881"/>
                  <a:pt x="979715" y="27991"/>
                </a:cubicBezTo>
                <a:cubicBezTo>
                  <a:pt x="935357" y="57564"/>
                  <a:pt x="962361" y="43108"/>
                  <a:pt x="895739" y="65314"/>
                </a:cubicBezTo>
                <a:lnTo>
                  <a:pt x="867747" y="74644"/>
                </a:lnTo>
                <a:lnTo>
                  <a:pt x="839755" y="83975"/>
                </a:lnTo>
                <a:cubicBezTo>
                  <a:pt x="720294" y="123797"/>
                  <a:pt x="690465" y="105747"/>
                  <a:pt x="559837" y="111967"/>
                </a:cubicBezTo>
                <a:close/>
              </a:path>
            </a:pathLst>
          </a:custGeom>
          <a:gradFill>
            <a:gsLst>
              <a:gs pos="5000">
                <a:srgbClr val="E3EB75"/>
              </a:gs>
              <a:gs pos="0">
                <a:srgbClr val="B7B5A9">
                  <a:tint val="66000"/>
                  <a:satMod val="160000"/>
                </a:srgbClr>
              </a:gs>
              <a:gs pos="93000">
                <a:srgbClr val="B7B5A9">
                  <a:tint val="44500"/>
                  <a:satMod val="160000"/>
                </a:srgbClr>
              </a:gs>
              <a:gs pos="100000">
                <a:srgbClr val="B7B5A9">
                  <a:tint val="23500"/>
                  <a:satMod val="160000"/>
                </a:srgbClr>
              </a:gs>
            </a:gsLst>
            <a:lin ang="135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18" name="TextBox 17"/>
          <p:cNvSpPr txBox="1"/>
          <p:nvPr/>
        </p:nvSpPr>
        <p:spPr>
          <a:xfrm>
            <a:off x="1081333" y="2278775"/>
            <a:ext cx="533400" cy="276999"/>
          </a:xfrm>
          <a:prstGeom prst="rect">
            <a:avLst/>
          </a:prstGeom>
          <a:noFill/>
          <a:ln>
            <a:solidFill>
              <a:schemeClr val="bg1">
                <a:lumMod val="65000"/>
              </a:schemeClr>
            </a:solidFill>
          </a:ln>
        </p:spPr>
        <p:txBody>
          <a:bodyPr wrap="square" rtlCol="0">
            <a:spAutoFit/>
          </a:bodyPr>
          <a:lstStyle/>
          <a:p>
            <a:pPr algn="ctr">
              <a:buNone/>
            </a:pPr>
            <a:r>
              <a:rPr lang="en-US" sz="1200" b="0" dirty="0" smtClean="0"/>
              <a:t>FOB</a:t>
            </a:r>
          </a:p>
        </p:txBody>
      </p:sp>
      <p:sp>
        <p:nvSpPr>
          <p:cNvPr id="19" name="TextBox 18"/>
          <p:cNvSpPr txBox="1"/>
          <p:nvPr/>
        </p:nvSpPr>
        <p:spPr>
          <a:xfrm>
            <a:off x="3194217" y="2435934"/>
            <a:ext cx="533400" cy="276999"/>
          </a:xfrm>
          <a:prstGeom prst="rect">
            <a:avLst/>
          </a:prstGeom>
          <a:noFill/>
          <a:ln>
            <a:solidFill>
              <a:schemeClr val="bg1">
                <a:lumMod val="65000"/>
              </a:schemeClr>
            </a:solidFill>
          </a:ln>
        </p:spPr>
        <p:txBody>
          <a:bodyPr wrap="square" rtlCol="0">
            <a:spAutoFit/>
          </a:bodyPr>
          <a:lstStyle/>
          <a:p>
            <a:pPr algn="ctr">
              <a:buNone/>
            </a:pPr>
            <a:r>
              <a:rPr lang="en-US" sz="1200" b="0" dirty="0" smtClean="0"/>
              <a:t>FOB</a:t>
            </a:r>
          </a:p>
        </p:txBody>
      </p:sp>
      <p:sp>
        <p:nvSpPr>
          <p:cNvPr id="20" name="TextBox 19"/>
          <p:cNvSpPr txBox="1"/>
          <p:nvPr/>
        </p:nvSpPr>
        <p:spPr>
          <a:xfrm>
            <a:off x="1280134" y="3304401"/>
            <a:ext cx="533400" cy="276999"/>
          </a:xfrm>
          <a:prstGeom prst="rect">
            <a:avLst/>
          </a:prstGeom>
          <a:noFill/>
          <a:ln>
            <a:solidFill>
              <a:schemeClr val="bg1">
                <a:lumMod val="65000"/>
              </a:schemeClr>
            </a:solidFill>
          </a:ln>
        </p:spPr>
        <p:txBody>
          <a:bodyPr wrap="square" rtlCol="0">
            <a:spAutoFit/>
          </a:bodyPr>
          <a:lstStyle/>
          <a:p>
            <a:pPr algn="ctr">
              <a:buNone/>
            </a:pPr>
            <a:r>
              <a:rPr lang="en-US" sz="1200" b="0" dirty="0" smtClean="0"/>
              <a:t>FOB</a:t>
            </a:r>
          </a:p>
        </p:txBody>
      </p:sp>
      <p:sp>
        <p:nvSpPr>
          <p:cNvPr id="21" name="TextBox 20"/>
          <p:cNvSpPr txBox="1"/>
          <p:nvPr/>
        </p:nvSpPr>
        <p:spPr>
          <a:xfrm>
            <a:off x="2884562" y="3442900"/>
            <a:ext cx="533400" cy="276999"/>
          </a:xfrm>
          <a:prstGeom prst="rect">
            <a:avLst/>
          </a:prstGeom>
          <a:noFill/>
          <a:ln>
            <a:solidFill>
              <a:schemeClr val="bg1">
                <a:lumMod val="65000"/>
              </a:schemeClr>
            </a:solidFill>
          </a:ln>
        </p:spPr>
        <p:txBody>
          <a:bodyPr wrap="square" rtlCol="0">
            <a:spAutoFit/>
          </a:bodyPr>
          <a:lstStyle/>
          <a:p>
            <a:pPr algn="ctr">
              <a:buNone/>
            </a:pPr>
            <a:r>
              <a:rPr lang="en-US" sz="1200" b="0" dirty="0" smtClean="0"/>
              <a:t>FOB</a:t>
            </a:r>
          </a:p>
        </p:txBody>
      </p:sp>
      <p:sp>
        <p:nvSpPr>
          <p:cNvPr id="24" name="Freeform 23"/>
          <p:cNvSpPr/>
          <p:nvPr/>
        </p:nvSpPr>
        <p:spPr bwMode="auto">
          <a:xfrm>
            <a:off x="541176" y="2071396"/>
            <a:ext cx="3676261" cy="2481943"/>
          </a:xfrm>
          <a:custGeom>
            <a:avLst/>
            <a:gdLst>
              <a:gd name="connsiteX0" fmla="*/ 65314 w 3676261"/>
              <a:gd name="connsiteY0" fmla="*/ 0 h 2481943"/>
              <a:gd name="connsiteX1" fmla="*/ 37322 w 3676261"/>
              <a:gd name="connsiteY1" fmla="*/ 317241 h 2481943"/>
              <a:gd name="connsiteX2" fmla="*/ 27991 w 3676261"/>
              <a:gd name="connsiteY2" fmla="*/ 354563 h 2481943"/>
              <a:gd name="connsiteX3" fmla="*/ 0 w 3676261"/>
              <a:gd name="connsiteY3" fmla="*/ 419877 h 2481943"/>
              <a:gd name="connsiteX4" fmla="*/ 18661 w 3676261"/>
              <a:gd name="connsiteY4" fmla="*/ 634482 h 2481943"/>
              <a:gd name="connsiteX5" fmla="*/ 27991 w 3676261"/>
              <a:gd name="connsiteY5" fmla="*/ 671804 h 2481943"/>
              <a:gd name="connsiteX6" fmla="*/ 46653 w 3676261"/>
              <a:gd name="connsiteY6" fmla="*/ 690465 h 2481943"/>
              <a:gd name="connsiteX7" fmla="*/ 37322 w 3676261"/>
              <a:gd name="connsiteY7" fmla="*/ 821094 h 2481943"/>
              <a:gd name="connsiteX8" fmla="*/ 18661 w 3676261"/>
              <a:gd name="connsiteY8" fmla="*/ 886408 h 2481943"/>
              <a:gd name="connsiteX9" fmla="*/ 27991 w 3676261"/>
              <a:gd name="connsiteY9" fmla="*/ 1212980 h 2481943"/>
              <a:gd name="connsiteX10" fmla="*/ 37322 w 3676261"/>
              <a:gd name="connsiteY10" fmla="*/ 1240971 h 2481943"/>
              <a:gd name="connsiteX11" fmla="*/ 46653 w 3676261"/>
              <a:gd name="connsiteY11" fmla="*/ 1278294 h 2481943"/>
              <a:gd name="connsiteX12" fmla="*/ 65314 w 3676261"/>
              <a:gd name="connsiteY12" fmla="*/ 1371600 h 2481943"/>
              <a:gd name="connsiteX13" fmla="*/ 83975 w 3676261"/>
              <a:gd name="connsiteY13" fmla="*/ 1586204 h 2481943"/>
              <a:gd name="connsiteX14" fmla="*/ 121297 w 3676261"/>
              <a:gd name="connsiteY14" fmla="*/ 1642188 h 2481943"/>
              <a:gd name="connsiteX15" fmla="*/ 158620 w 3676261"/>
              <a:gd name="connsiteY15" fmla="*/ 1716833 h 2481943"/>
              <a:gd name="connsiteX16" fmla="*/ 167951 w 3676261"/>
              <a:gd name="connsiteY16" fmla="*/ 1744824 h 2481943"/>
              <a:gd name="connsiteX17" fmla="*/ 214604 w 3676261"/>
              <a:gd name="connsiteY17" fmla="*/ 1782147 h 2481943"/>
              <a:gd name="connsiteX18" fmla="*/ 279918 w 3676261"/>
              <a:gd name="connsiteY18" fmla="*/ 1819469 h 2481943"/>
              <a:gd name="connsiteX19" fmla="*/ 298579 w 3676261"/>
              <a:gd name="connsiteY19" fmla="*/ 1838131 h 2481943"/>
              <a:gd name="connsiteX20" fmla="*/ 354563 w 3676261"/>
              <a:gd name="connsiteY20" fmla="*/ 1875453 h 2481943"/>
              <a:gd name="connsiteX21" fmla="*/ 419877 w 3676261"/>
              <a:gd name="connsiteY21" fmla="*/ 1940767 h 2481943"/>
              <a:gd name="connsiteX22" fmla="*/ 447869 w 3676261"/>
              <a:gd name="connsiteY22" fmla="*/ 1968759 h 2481943"/>
              <a:gd name="connsiteX23" fmla="*/ 485191 w 3676261"/>
              <a:gd name="connsiteY23" fmla="*/ 1996751 h 2481943"/>
              <a:gd name="connsiteX24" fmla="*/ 503853 w 3676261"/>
              <a:gd name="connsiteY24" fmla="*/ 2015412 h 2481943"/>
              <a:gd name="connsiteX25" fmla="*/ 569167 w 3676261"/>
              <a:gd name="connsiteY25" fmla="*/ 2062065 h 2481943"/>
              <a:gd name="connsiteX26" fmla="*/ 597159 w 3676261"/>
              <a:gd name="connsiteY26" fmla="*/ 2071396 h 2481943"/>
              <a:gd name="connsiteX27" fmla="*/ 690465 w 3676261"/>
              <a:gd name="connsiteY27" fmla="*/ 2136710 h 2481943"/>
              <a:gd name="connsiteX28" fmla="*/ 718457 w 3676261"/>
              <a:gd name="connsiteY28" fmla="*/ 2146041 h 2481943"/>
              <a:gd name="connsiteX29" fmla="*/ 755779 w 3676261"/>
              <a:gd name="connsiteY29" fmla="*/ 2164702 h 2481943"/>
              <a:gd name="connsiteX30" fmla="*/ 830424 w 3676261"/>
              <a:gd name="connsiteY30" fmla="*/ 2183363 h 2481943"/>
              <a:gd name="connsiteX31" fmla="*/ 1632857 w 3676261"/>
              <a:gd name="connsiteY31" fmla="*/ 2202024 h 2481943"/>
              <a:gd name="connsiteX32" fmla="*/ 1716832 w 3676261"/>
              <a:gd name="connsiteY32" fmla="*/ 2239347 h 2481943"/>
              <a:gd name="connsiteX33" fmla="*/ 1782146 w 3676261"/>
              <a:gd name="connsiteY33" fmla="*/ 2267339 h 2481943"/>
              <a:gd name="connsiteX34" fmla="*/ 1875453 w 3676261"/>
              <a:gd name="connsiteY34" fmla="*/ 2304661 h 2481943"/>
              <a:gd name="connsiteX35" fmla="*/ 1968759 w 3676261"/>
              <a:gd name="connsiteY35" fmla="*/ 2323322 h 2481943"/>
              <a:gd name="connsiteX36" fmla="*/ 2006081 w 3676261"/>
              <a:gd name="connsiteY36" fmla="*/ 2332653 h 2481943"/>
              <a:gd name="connsiteX37" fmla="*/ 2071395 w 3676261"/>
              <a:gd name="connsiteY37" fmla="*/ 2351314 h 2481943"/>
              <a:gd name="connsiteX38" fmla="*/ 2136710 w 3676261"/>
              <a:gd name="connsiteY38" fmla="*/ 2360645 h 2481943"/>
              <a:gd name="connsiteX39" fmla="*/ 2164702 w 3676261"/>
              <a:gd name="connsiteY39" fmla="*/ 2369975 h 2481943"/>
              <a:gd name="connsiteX40" fmla="*/ 2220685 w 3676261"/>
              <a:gd name="connsiteY40" fmla="*/ 2341984 h 2481943"/>
              <a:gd name="connsiteX41" fmla="*/ 2444620 w 3676261"/>
              <a:gd name="connsiteY41" fmla="*/ 2351314 h 2481943"/>
              <a:gd name="connsiteX42" fmla="*/ 2500604 w 3676261"/>
              <a:gd name="connsiteY42" fmla="*/ 2360645 h 2481943"/>
              <a:gd name="connsiteX43" fmla="*/ 2537926 w 3676261"/>
              <a:gd name="connsiteY43" fmla="*/ 2379306 h 2481943"/>
              <a:gd name="connsiteX44" fmla="*/ 2575248 w 3676261"/>
              <a:gd name="connsiteY44" fmla="*/ 2388637 h 2481943"/>
              <a:gd name="connsiteX45" fmla="*/ 2659224 w 3676261"/>
              <a:gd name="connsiteY45" fmla="*/ 2416628 h 2481943"/>
              <a:gd name="connsiteX46" fmla="*/ 2687216 w 3676261"/>
              <a:gd name="connsiteY46" fmla="*/ 2425959 h 2481943"/>
              <a:gd name="connsiteX47" fmla="*/ 2724538 w 3676261"/>
              <a:gd name="connsiteY47" fmla="*/ 2435290 h 2481943"/>
              <a:gd name="connsiteX48" fmla="*/ 2752530 w 3676261"/>
              <a:gd name="connsiteY48" fmla="*/ 2444620 h 2481943"/>
              <a:gd name="connsiteX49" fmla="*/ 2836506 w 3676261"/>
              <a:gd name="connsiteY49" fmla="*/ 2453951 h 2481943"/>
              <a:gd name="connsiteX50" fmla="*/ 2976465 w 3676261"/>
              <a:gd name="connsiteY50" fmla="*/ 2481943 h 2481943"/>
              <a:gd name="connsiteX51" fmla="*/ 3237722 w 3676261"/>
              <a:gd name="connsiteY51" fmla="*/ 2472612 h 2481943"/>
              <a:gd name="connsiteX52" fmla="*/ 3340359 w 3676261"/>
              <a:gd name="connsiteY52" fmla="*/ 2444620 h 2481943"/>
              <a:gd name="connsiteX53" fmla="*/ 3368351 w 3676261"/>
              <a:gd name="connsiteY53" fmla="*/ 2425959 h 2481943"/>
              <a:gd name="connsiteX54" fmla="*/ 3396342 w 3676261"/>
              <a:gd name="connsiteY54" fmla="*/ 2416628 h 2481943"/>
              <a:gd name="connsiteX55" fmla="*/ 3433665 w 3676261"/>
              <a:gd name="connsiteY55" fmla="*/ 2397967 h 2481943"/>
              <a:gd name="connsiteX56" fmla="*/ 3461657 w 3676261"/>
              <a:gd name="connsiteY56" fmla="*/ 2369975 h 2481943"/>
              <a:gd name="connsiteX57" fmla="*/ 3489648 w 3676261"/>
              <a:gd name="connsiteY57" fmla="*/ 2351314 h 2481943"/>
              <a:gd name="connsiteX58" fmla="*/ 3498979 w 3676261"/>
              <a:gd name="connsiteY58" fmla="*/ 2323322 h 2481943"/>
              <a:gd name="connsiteX59" fmla="*/ 3554963 w 3676261"/>
              <a:gd name="connsiteY59" fmla="*/ 2286000 h 2481943"/>
              <a:gd name="connsiteX60" fmla="*/ 3582955 w 3676261"/>
              <a:gd name="connsiteY60" fmla="*/ 2258008 h 2481943"/>
              <a:gd name="connsiteX61" fmla="*/ 3610946 w 3676261"/>
              <a:gd name="connsiteY61" fmla="*/ 2239347 h 2481943"/>
              <a:gd name="connsiteX62" fmla="*/ 3648269 w 3676261"/>
              <a:gd name="connsiteY62" fmla="*/ 2211355 h 2481943"/>
              <a:gd name="connsiteX63" fmla="*/ 3676261 w 3676261"/>
              <a:gd name="connsiteY63" fmla="*/ 2183363 h 2481943"/>
              <a:gd name="connsiteX64" fmla="*/ 3666930 w 3676261"/>
              <a:gd name="connsiteY64" fmla="*/ 1828800 h 2481943"/>
              <a:gd name="connsiteX65" fmla="*/ 3648269 w 3676261"/>
              <a:gd name="connsiteY65" fmla="*/ 1791477 h 2481943"/>
              <a:gd name="connsiteX66" fmla="*/ 3638938 w 3676261"/>
              <a:gd name="connsiteY66" fmla="*/ 1754155 h 2481943"/>
              <a:gd name="connsiteX67" fmla="*/ 3582955 w 3676261"/>
              <a:gd name="connsiteY67" fmla="*/ 1716833 h 2481943"/>
              <a:gd name="connsiteX68" fmla="*/ 3554963 w 3676261"/>
              <a:gd name="connsiteY68" fmla="*/ 1698171 h 2481943"/>
              <a:gd name="connsiteX69" fmla="*/ 3498979 w 3676261"/>
              <a:gd name="connsiteY69" fmla="*/ 1679510 h 2481943"/>
              <a:gd name="connsiteX70" fmla="*/ 3545632 w 3676261"/>
              <a:gd name="connsiteY70" fmla="*/ 1642188 h 24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676261" h="2481943">
                <a:moveTo>
                  <a:pt x="65314" y="0"/>
                </a:moveTo>
                <a:cubicBezTo>
                  <a:pt x="11494" y="134552"/>
                  <a:pt x="56077" y="7797"/>
                  <a:pt x="37322" y="317241"/>
                </a:cubicBezTo>
                <a:cubicBezTo>
                  <a:pt x="36546" y="330041"/>
                  <a:pt x="31514" y="342233"/>
                  <a:pt x="27991" y="354563"/>
                </a:cubicBezTo>
                <a:cubicBezTo>
                  <a:pt x="18837" y="386602"/>
                  <a:pt x="16591" y="386696"/>
                  <a:pt x="0" y="419877"/>
                </a:cubicBezTo>
                <a:cubicBezTo>
                  <a:pt x="15392" y="727742"/>
                  <a:pt x="-11246" y="529808"/>
                  <a:pt x="18661" y="634482"/>
                </a:cubicBezTo>
                <a:cubicBezTo>
                  <a:pt x="22184" y="646812"/>
                  <a:pt x="22256" y="660334"/>
                  <a:pt x="27991" y="671804"/>
                </a:cubicBezTo>
                <a:cubicBezTo>
                  <a:pt x="31925" y="679672"/>
                  <a:pt x="40432" y="684245"/>
                  <a:pt x="46653" y="690465"/>
                </a:cubicBezTo>
                <a:cubicBezTo>
                  <a:pt x="43543" y="734008"/>
                  <a:pt x="42143" y="777707"/>
                  <a:pt x="37322" y="821094"/>
                </a:cubicBezTo>
                <a:cubicBezTo>
                  <a:pt x="35370" y="838662"/>
                  <a:pt x="24557" y="868719"/>
                  <a:pt x="18661" y="886408"/>
                </a:cubicBezTo>
                <a:cubicBezTo>
                  <a:pt x="21771" y="995265"/>
                  <a:pt x="22267" y="1104229"/>
                  <a:pt x="27991" y="1212980"/>
                </a:cubicBezTo>
                <a:cubicBezTo>
                  <a:pt x="28508" y="1222802"/>
                  <a:pt x="34620" y="1231514"/>
                  <a:pt x="37322" y="1240971"/>
                </a:cubicBezTo>
                <a:cubicBezTo>
                  <a:pt x="40845" y="1253301"/>
                  <a:pt x="43966" y="1265755"/>
                  <a:pt x="46653" y="1278294"/>
                </a:cubicBezTo>
                <a:cubicBezTo>
                  <a:pt x="53299" y="1309308"/>
                  <a:pt x="65314" y="1371600"/>
                  <a:pt x="65314" y="1371600"/>
                </a:cubicBezTo>
                <a:cubicBezTo>
                  <a:pt x="71534" y="1443135"/>
                  <a:pt x="44145" y="1526459"/>
                  <a:pt x="83975" y="1586204"/>
                </a:cubicBezTo>
                <a:cubicBezTo>
                  <a:pt x="96416" y="1604865"/>
                  <a:pt x="114204" y="1620911"/>
                  <a:pt x="121297" y="1642188"/>
                </a:cubicBezTo>
                <a:cubicBezTo>
                  <a:pt x="142741" y="1706517"/>
                  <a:pt x="126050" y="1684261"/>
                  <a:pt x="158620" y="1716833"/>
                </a:cubicBezTo>
                <a:cubicBezTo>
                  <a:pt x="161730" y="1726163"/>
                  <a:pt x="162891" y="1736390"/>
                  <a:pt x="167951" y="1744824"/>
                </a:cubicBezTo>
                <a:cubicBezTo>
                  <a:pt x="177315" y="1760431"/>
                  <a:pt x="201251" y="1772609"/>
                  <a:pt x="214604" y="1782147"/>
                </a:cubicBezTo>
                <a:cubicBezTo>
                  <a:pt x="264032" y="1817453"/>
                  <a:pt x="234493" y="1804328"/>
                  <a:pt x="279918" y="1819469"/>
                </a:cubicBezTo>
                <a:cubicBezTo>
                  <a:pt x="286138" y="1825690"/>
                  <a:pt x="291541" y="1832853"/>
                  <a:pt x="298579" y="1838131"/>
                </a:cubicBezTo>
                <a:cubicBezTo>
                  <a:pt x="316521" y="1851588"/>
                  <a:pt x="338704" y="1859594"/>
                  <a:pt x="354563" y="1875453"/>
                </a:cubicBezTo>
                <a:lnTo>
                  <a:pt x="419877" y="1940767"/>
                </a:lnTo>
                <a:cubicBezTo>
                  <a:pt x="429208" y="1950098"/>
                  <a:pt x="437313" y="1960842"/>
                  <a:pt x="447869" y="1968759"/>
                </a:cubicBezTo>
                <a:cubicBezTo>
                  <a:pt x="460310" y="1978090"/>
                  <a:pt x="473244" y="1986796"/>
                  <a:pt x="485191" y="1996751"/>
                </a:cubicBezTo>
                <a:cubicBezTo>
                  <a:pt x="491949" y="2002383"/>
                  <a:pt x="497095" y="2009780"/>
                  <a:pt x="503853" y="2015412"/>
                </a:cubicBezTo>
                <a:cubicBezTo>
                  <a:pt x="510196" y="2020698"/>
                  <a:pt x="557044" y="2056004"/>
                  <a:pt x="569167" y="2062065"/>
                </a:cubicBezTo>
                <a:cubicBezTo>
                  <a:pt x="577964" y="2066464"/>
                  <a:pt x="587828" y="2068286"/>
                  <a:pt x="597159" y="2071396"/>
                </a:cubicBezTo>
                <a:cubicBezTo>
                  <a:pt x="614195" y="2084173"/>
                  <a:pt x="676676" y="2132114"/>
                  <a:pt x="690465" y="2136710"/>
                </a:cubicBezTo>
                <a:cubicBezTo>
                  <a:pt x="699796" y="2139820"/>
                  <a:pt x="709417" y="2142167"/>
                  <a:pt x="718457" y="2146041"/>
                </a:cubicBezTo>
                <a:cubicBezTo>
                  <a:pt x="731241" y="2151520"/>
                  <a:pt x="742584" y="2160304"/>
                  <a:pt x="755779" y="2164702"/>
                </a:cubicBezTo>
                <a:cubicBezTo>
                  <a:pt x="780110" y="2172812"/>
                  <a:pt x="805542" y="2177143"/>
                  <a:pt x="830424" y="2183363"/>
                </a:cubicBezTo>
                <a:cubicBezTo>
                  <a:pt x="1115199" y="2254557"/>
                  <a:pt x="854657" y="2192534"/>
                  <a:pt x="1632857" y="2202024"/>
                </a:cubicBezTo>
                <a:cubicBezTo>
                  <a:pt x="1715179" y="2256909"/>
                  <a:pt x="1583614" y="2172740"/>
                  <a:pt x="1716832" y="2239347"/>
                </a:cubicBezTo>
                <a:cubicBezTo>
                  <a:pt x="1840620" y="2301239"/>
                  <a:pt x="1686042" y="2226151"/>
                  <a:pt x="1782146" y="2267339"/>
                </a:cubicBezTo>
                <a:cubicBezTo>
                  <a:pt x="1825686" y="2285999"/>
                  <a:pt x="1822363" y="2294043"/>
                  <a:pt x="1875453" y="2304661"/>
                </a:cubicBezTo>
                <a:cubicBezTo>
                  <a:pt x="1906555" y="2310881"/>
                  <a:pt x="1937988" y="2315629"/>
                  <a:pt x="1968759" y="2323322"/>
                </a:cubicBezTo>
                <a:cubicBezTo>
                  <a:pt x="1981200" y="2326432"/>
                  <a:pt x="1993751" y="2329130"/>
                  <a:pt x="2006081" y="2332653"/>
                </a:cubicBezTo>
                <a:cubicBezTo>
                  <a:pt x="2041060" y="2342647"/>
                  <a:pt x="2031283" y="2344021"/>
                  <a:pt x="2071395" y="2351314"/>
                </a:cubicBezTo>
                <a:cubicBezTo>
                  <a:pt x="2093033" y="2355248"/>
                  <a:pt x="2114938" y="2357535"/>
                  <a:pt x="2136710" y="2360645"/>
                </a:cubicBezTo>
                <a:cubicBezTo>
                  <a:pt x="2146041" y="2363755"/>
                  <a:pt x="2154867" y="2369975"/>
                  <a:pt x="2164702" y="2369975"/>
                </a:cubicBezTo>
                <a:cubicBezTo>
                  <a:pt x="2184017" y="2369975"/>
                  <a:pt x="2206532" y="2351419"/>
                  <a:pt x="2220685" y="2341984"/>
                </a:cubicBezTo>
                <a:cubicBezTo>
                  <a:pt x="2295330" y="2345094"/>
                  <a:pt x="2370076" y="2346344"/>
                  <a:pt x="2444620" y="2351314"/>
                </a:cubicBezTo>
                <a:cubicBezTo>
                  <a:pt x="2463497" y="2352572"/>
                  <a:pt x="2482483" y="2355209"/>
                  <a:pt x="2500604" y="2360645"/>
                </a:cubicBezTo>
                <a:cubicBezTo>
                  <a:pt x="2513926" y="2364642"/>
                  <a:pt x="2524903" y="2374422"/>
                  <a:pt x="2537926" y="2379306"/>
                </a:cubicBezTo>
                <a:cubicBezTo>
                  <a:pt x="2549933" y="2383809"/>
                  <a:pt x="2562965" y="2384952"/>
                  <a:pt x="2575248" y="2388637"/>
                </a:cubicBezTo>
                <a:cubicBezTo>
                  <a:pt x="2603510" y="2397116"/>
                  <a:pt x="2631232" y="2407298"/>
                  <a:pt x="2659224" y="2416628"/>
                </a:cubicBezTo>
                <a:cubicBezTo>
                  <a:pt x="2668555" y="2419738"/>
                  <a:pt x="2677674" y="2423573"/>
                  <a:pt x="2687216" y="2425959"/>
                </a:cubicBezTo>
                <a:cubicBezTo>
                  <a:pt x="2699657" y="2429069"/>
                  <a:pt x="2712208" y="2431767"/>
                  <a:pt x="2724538" y="2435290"/>
                </a:cubicBezTo>
                <a:cubicBezTo>
                  <a:pt x="2733995" y="2437992"/>
                  <a:pt x="2742828" y="2443003"/>
                  <a:pt x="2752530" y="2444620"/>
                </a:cubicBezTo>
                <a:cubicBezTo>
                  <a:pt x="2780311" y="2449250"/>
                  <a:pt x="2808514" y="2450841"/>
                  <a:pt x="2836506" y="2453951"/>
                </a:cubicBezTo>
                <a:cubicBezTo>
                  <a:pt x="2932487" y="2477946"/>
                  <a:pt x="2885761" y="2468985"/>
                  <a:pt x="2976465" y="2481943"/>
                </a:cubicBezTo>
                <a:cubicBezTo>
                  <a:pt x="3063551" y="2478833"/>
                  <a:pt x="3150740" y="2477884"/>
                  <a:pt x="3237722" y="2472612"/>
                </a:cubicBezTo>
                <a:cubicBezTo>
                  <a:pt x="3257004" y="2471443"/>
                  <a:pt x="3327205" y="2453389"/>
                  <a:pt x="3340359" y="2444620"/>
                </a:cubicBezTo>
                <a:cubicBezTo>
                  <a:pt x="3349690" y="2438400"/>
                  <a:pt x="3358321" y="2430974"/>
                  <a:pt x="3368351" y="2425959"/>
                </a:cubicBezTo>
                <a:cubicBezTo>
                  <a:pt x="3377148" y="2421561"/>
                  <a:pt x="3387302" y="2420502"/>
                  <a:pt x="3396342" y="2416628"/>
                </a:cubicBezTo>
                <a:cubicBezTo>
                  <a:pt x="3409127" y="2411149"/>
                  <a:pt x="3421224" y="2404187"/>
                  <a:pt x="3433665" y="2397967"/>
                </a:cubicBezTo>
                <a:cubicBezTo>
                  <a:pt x="3442996" y="2388636"/>
                  <a:pt x="3451520" y="2378423"/>
                  <a:pt x="3461657" y="2369975"/>
                </a:cubicBezTo>
                <a:cubicBezTo>
                  <a:pt x="3470272" y="2362796"/>
                  <a:pt x="3482643" y="2360070"/>
                  <a:pt x="3489648" y="2351314"/>
                </a:cubicBezTo>
                <a:cubicBezTo>
                  <a:pt x="3495792" y="2343634"/>
                  <a:pt x="3492024" y="2330277"/>
                  <a:pt x="3498979" y="2323322"/>
                </a:cubicBezTo>
                <a:cubicBezTo>
                  <a:pt x="3514838" y="2307463"/>
                  <a:pt x="3539104" y="2301859"/>
                  <a:pt x="3554963" y="2286000"/>
                </a:cubicBezTo>
                <a:cubicBezTo>
                  <a:pt x="3564294" y="2276669"/>
                  <a:pt x="3572818" y="2266456"/>
                  <a:pt x="3582955" y="2258008"/>
                </a:cubicBezTo>
                <a:cubicBezTo>
                  <a:pt x="3591570" y="2250829"/>
                  <a:pt x="3601821" y="2245865"/>
                  <a:pt x="3610946" y="2239347"/>
                </a:cubicBezTo>
                <a:cubicBezTo>
                  <a:pt x="3623601" y="2230308"/>
                  <a:pt x="3636462" y="2221476"/>
                  <a:pt x="3648269" y="2211355"/>
                </a:cubicBezTo>
                <a:cubicBezTo>
                  <a:pt x="3658288" y="2202767"/>
                  <a:pt x="3666930" y="2192694"/>
                  <a:pt x="3676261" y="2183363"/>
                </a:cubicBezTo>
                <a:cubicBezTo>
                  <a:pt x="3673151" y="2065175"/>
                  <a:pt x="3675353" y="1946728"/>
                  <a:pt x="3666930" y="1828800"/>
                </a:cubicBezTo>
                <a:cubicBezTo>
                  <a:pt x="3665939" y="1814926"/>
                  <a:pt x="3653153" y="1804501"/>
                  <a:pt x="3648269" y="1791477"/>
                </a:cubicBezTo>
                <a:cubicBezTo>
                  <a:pt x="3643766" y="1779470"/>
                  <a:pt x="3647382" y="1763806"/>
                  <a:pt x="3638938" y="1754155"/>
                </a:cubicBezTo>
                <a:cubicBezTo>
                  <a:pt x="3624169" y="1737276"/>
                  <a:pt x="3601616" y="1729274"/>
                  <a:pt x="3582955" y="1716833"/>
                </a:cubicBezTo>
                <a:cubicBezTo>
                  <a:pt x="3573624" y="1710612"/>
                  <a:pt x="3565602" y="1701717"/>
                  <a:pt x="3554963" y="1698171"/>
                </a:cubicBezTo>
                <a:lnTo>
                  <a:pt x="3498979" y="1679510"/>
                </a:lnTo>
                <a:cubicBezTo>
                  <a:pt x="3531889" y="1646600"/>
                  <a:pt x="3515168" y="1657419"/>
                  <a:pt x="3545632" y="1642188"/>
                </a:cubicBezTo>
              </a:path>
            </a:pathLst>
          </a:custGeom>
          <a:noFill/>
          <a:ln w="9525" cap="flat" cmpd="sng" algn="ctr">
            <a:noFill/>
            <a:prstDash val="solid"/>
            <a:round/>
            <a:headEnd type="none" w="med" len="med"/>
            <a:tailEnd type="none" w="med" len="med"/>
          </a:ln>
          <a:effectLst/>
        </p:spPr>
        <p:txBody>
          <a:bodyPr rtlCol="0" anchor="ctr"/>
          <a:lstStyle/>
          <a:p>
            <a:pPr algn="ctr"/>
            <a:endParaRPr lang="en-US" dirty="0"/>
          </a:p>
        </p:txBody>
      </p:sp>
      <p:sp>
        <p:nvSpPr>
          <p:cNvPr id="26" name="TextBox 25"/>
          <p:cNvSpPr txBox="1"/>
          <p:nvPr/>
        </p:nvSpPr>
        <p:spPr>
          <a:xfrm>
            <a:off x="1995973" y="3779689"/>
            <a:ext cx="533400" cy="276999"/>
          </a:xfrm>
          <a:prstGeom prst="rect">
            <a:avLst/>
          </a:prstGeom>
          <a:solidFill>
            <a:schemeClr val="accent3">
              <a:lumMod val="75000"/>
            </a:schemeClr>
          </a:solidFill>
          <a:ln>
            <a:solidFill>
              <a:schemeClr val="tx1"/>
            </a:solidFill>
          </a:ln>
        </p:spPr>
        <p:txBody>
          <a:bodyPr wrap="square" rtlCol="0">
            <a:spAutoFit/>
          </a:bodyPr>
          <a:lstStyle/>
          <a:p>
            <a:pPr algn="ctr">
              <a:buNone/>
            </a:pPr>
            <a:r>
              <a:rPr lang="en-US" sz="1200" b="0" dirty="0" smtClean="0"/>
              <a:t>CD</a:t>
            </a:r>
          </a:p>
        </p:txBody>
      </p:sp>
      <p:sp>
        <p:nvSpPr>
          <p:cNvPr id="31" name="Freeform 30"/>
          <p:cNvSpPr/>
          <p:nvPr/>
        </p:nvSpPr>
        <p:spPr bwMode="auto">
          <a:xfrm>
            <a:off x="1632857" y="2584580"/>
            <a:ext cx="391886" cy="709126"/>
          </a:xfrm>
          <a:custGeom>
            <a:avLst/>
            <a:gdLst>
              <a:gd name="connsiteX0" fmla="*/ 0 w 391886"/>
              <a:gd name="connsiteY0" fmla="*/ 0 h 709126"/>
              <a:gd name="connsiteX1" fmla="*/ 55984 w 391886"/>
              <a:gd name="connsiteY1" fmla="*/ 9330 h 709126"/>
              <a:gd name="connsiteX2" fmla="*/ 83976 w 391886"/>
              <a:gd name="connsiteY2" fmla="*/ 27991 h 709126"/>
              <a:gd name="connsiteX3" fmla="*/ 130629 w 391886"/>
              <a:gd name="connsiteY3" fmla="*/ 37322 h 709126"/>
              <a:gd name="connsiteX4" fmla="*/ 158621 w 391886"/>
              <a:gd name="connsiteY4" fmla="*/ 46653 h 709126"/>
              <a:gd name="connsiteX5" fmla="*/ 251927 w 391886"/>
              <a:gd name="connsiteY5" fmla="*/ 65314 h 709126"/>
              <a:gd name="connsiteX6" fmla="*/ 289249 w 391886"/>
              <a:gd name="connsiteY6" fmla="*/ 83975 h 709126"/>
              <a:gd name="connsiteX7" fmla="*/ 317241 w 391886"/>
              <a:gd name="connsiteY7" fmla="*/ 93306 h 709126"/>
              <a:gd name="connsiteX8" fmla="*/ 345233 w 391886"/>
              <a:gd name="connsiteY8" fmla="*/ 111967 h 709126"/>
              <a:gd name="connsiteX9" fmla="*/ 382555 w 391886"/>
              <a:gd name="connsiteY9" fmla="*/ 195942 h 709126"/>
              <a:gd name="connsiteX10" fmla="*/ 391886 w 391886"/>
              <a:gd name="connsiteY10" fmla="*/ 223934 h 709126"/>
              <a:gd name="connsiteX11" fmla="*/ 354563 w 391886"/>
              <a:gd name="connsiteY11" fmla="*/ 270587 h 709126"/>
              <a:gd name="connsiteX12" fmla="*/ 307910 w 391886"/>
              <a:gd name="connsiteY12" fmla="*/ 317240 h 709126"/>
              <a:gd name="connsiteX13" fmla="*/ 270588 w 391886"/>
              <a:gd name="connsiteY13" fmla="*/ 363893 h 709126"/>
              <a:gd name="connsiteX14" fmla="*/ 251927 w 391886"/>
              <a:gd name="connsiteY14" fmla="*/ 382555 h 709126"/>
              <a:gd name="connsiteX15" fmla="*/ 214604 w 391886"/>
              <a:gd name="connsiteY15" fmla="*/ 438538 h 709126"/>
              <a:gd name="connsiteX16" fmla="*/ 186612 w 391886"/>
              <a:gd name="connsiteY16" fmla="*/ 531844 h 709126"/>
              <a:gd name="connsiteX17" fmla="*/ 177282 w 391886"/>
              <a:gd name="connsiteY17" fmla="*/ 625151 h 709126"/>
              <a:gd name="connsiteX18" fmla="*/ 167951 w 391886"/>
              <a:gd name="connsiteY18" fmla="*/ 653142 h 709126"/>
              <a:gd name="connsiteX19" fmla="*/ 158621 w 391886"/>
              <a:gd name="connsiteY19" fmla="*/ 709126 h 70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886" h="709126">
                <a:moveTo>
                  <a:pt x="0" y="0"/>
                </a:moveTo>
                <a:cubicBezTo>
                  <a:pt x="18661" y="3110"/>
                  <a:pt x="38036" y="3348"/>
                  <a:pt x="55984" y="9330"/>
                </a:cubicBezTo>
                <a:cubicBezTo>
                  <a:pt x="66623" y="12876"/>
                  <a:pt x="73476" y="24053"/>
                  <a:pt x="83976" y="27991"/>
                </a:cubicBezTo>
                <a:cubicBezTo>
                  <a:pt x="98825" y="33559"/>
                  <a:pt x="115244" y="33475"/>
                  <a:pt x="130629" y="37322"/>
                </a:cubicBezTo>
                <a:cubicBezTo>
                  <a:pt x="140171" y="39708"/>
                  <a:pt x="149037" y="44441"/>
                  <a:pt x="158621" y="46653"/>
                </a:cubicBezTo>
                <a:cubicBezTo>
                  <a:pt x="189527" y="53785"/>
                  <a:pt x="251927" y="65314"/>
                  <a:pt x="251927" y="65314"/>
                </a:cubicBezTo>
                <a:cubicBezTo>
                  <a:pt x="264368" y="71534"/>
                  <a:pt x="276465" y="78496"/>
                  <a:pt x="289249" y="83975"/>
                </a:cubicBezTo>
                <a:cubicBezTo>
                  <a:pt x="298289" y="87849"/>
                  <a:pt x="308444" y="88907"/>
                  <a:pt x="317241" y="93306"/>
                </a:cubicBezTo>
                <a:cubicBezTo>
                  <a:pt x="327271" y="98321"/>
                  <a:pt x="335902" y="105747"/>
                  <a:pt x="345233" y="111967"/>
                </a:cubicBezTo>
                <a:cubicBezTo>
                  <a:pt x="374805" y="156326"/>
                  <a:pt x="360347" y="129320"/>
                  <a:pt x="382555" y="195942"/>
                </a:cubicBezTo>
                <a:lnTo>
                  <a:pt x="391886" y="223934"/>
                </a:lnTo>
                <a:cubicBezTo>
                  <a:pt x="368431" y="294295"/>
                  <a:pt x="402799" y="210292"/>
                  <a:pt x="354563" y="270587"/>
                </a:cubicBezTo>
                <a:cubicBezTo>
                  <a:pt x="308800" y="327792"/>
                  <a:pt x="399335" y="271529"/>
                  <a:pt x="307910" y="317240"/>
                </a:cubicBezTo>
                <a:cubicBezTo>
                  <a:pt x="262852" y="362300"/>
                  <a:pt x="317670" y="305040"/>
                  <a:pt x="270588" y="363893"/>
                </a:cubicBezTo>
                <a:cubicBezTo>
                  <a:pt x="265093" y="370762"/>
                  <a:pt x="258147" y="376334"/>
                  <a:pt x="251927" y="382555"/>
                </a:cubicBezTo>
                <a:cubicBezTo>
                  <a:pt x="221056" y="475166"/>
                  <a:pt x="272851" y="333693"/>
                  <a:pt x="214604" y="438538"/>
                </a:cubicBezTo>
                <a:cubicBezTo>
                  <a:pt x="204280" y="457121"/>
                  <a:pt x="192635" y="507752"/>
                  <a:pt x="186612" y="531844"/>
                </a:cubicBezTo>
                <a:cubicBezTo>
                  <a:pt x="183502" y="562946"/>
                  <a:pt x="182035" y="594257"/>
                  <a:pt x="177282" y="625151"/>
                </a:cubicBezTo>
                <a:cubicBezTo>
                  <a:pt x="175787" y="634872"/>
                  <a:pt x="170085" y="643541"/>
                  <a:pt x="167951" y="653142"/>
                </a:cubicBezTo>
                <a:cubicBezTo>
                  <a:pt x="163847" y="671610"/>
                  <a:pt x="158621" y="709126"/>
                  <a:pt x="158621" y="709126"/>
                </a:cubicBezTo>
              </a:path>
            </a:pathLst>
          </a:custGeom>
          <a:noFill/>
          <a:ln w="9525" cap="flat" cmpd="sng" algn="ctr">
            <a:solidFill>
              <a:schemeClr val="bg2">
                <a:lumMod val="40000"/>
                <a:lumOff val="60000"/>
              </a:schemeClr>
            </a:solidFill>
            <a:prstDash val="solid"/>
            <a:round/>
            <a:headEnd type="none" w="med" len="med"/>
            <a:tailEnd type="none" w="med" len="med"/>
          </a:ln>
          <a:effectLst/>
        </p:spPr>
        <p:txBody>
          <a:bodyPr rtlCol="0" anchor="ctr"/>
          <a:lstStyle/>
          <a:p>
            <a:pPr algn="ctr"/>
            <a:endParaRPr lang="en-US" dirty="0"/>
          </a:p>
        </p:txBody>
      </p:sp>
      <p:sp>
        <p:nvSpPr>
          <p:cNvPr id="32" name="Freeform 31"/>
          <p:cNvSpPr/>
          <p:nvPr/>
        </p:nvSpPr>
        <p:spPr bwMode="auto">
          <a:xfrm>
            <a:off x="2034073" y="2780522"/>
            <a:ext cx="923781" cy="653143"/>
          </a:xfrm>
          <a:custGeom>
            <a:avLst/>
            <a:gdLst>
              <a:gd name="connsiteX0" fmla="*/ 0 w 923781"/>
              <a:gd name="connsiteY0" fmla="*/ 0 h 653143"/>
              <a:gd name="connsiteX1" fmla="*/ 214605 w 923781"/>
              <a:gd name="connsiteY1" fmla="*/ 9331 h 653143"/>
              <a:gd name="connsiteX2" fmla="*/ 270588 w 923781"/>
              <a:gd name="connsiteY2" fmla="*/ 37323 h 653143"/>
              <a:gd name="connsiteX3" fmla="*/ 298580 w 923781"/>
              <a:gd name="connsiteY3" fmla="*/ 46654 h 653143"/>
              <a:gd name="connsiteX4" fmla="*/ 326572 w 923781"/>
              <a:gd name="connsiteY4" fmla="*/ 74645 h 653143"/>
              <a:gd name="connsiteX5" fmla="*/ 345233 w 923781"/>
              <a:gd name="connsiteY5" fmla="*/ 102637 h 653143"/>
              <a:gd name="connsiteX6" fmla="*/ 373225 w 923781"/>
              <a:gd name="connsiteY6" fmla="*/ 121298 h 653143"/>
              <a:gd name="connsiteX7" fmla="*/ 391886 w 923781"/>
              <a:gd name="connsiteY7" fmla="*/ 139960 h 653143"/>
              <a:gd name="connsiteX8" fmla="*/ 447870 w 923781"/>
              <a:gd name="connsiteY8" fmla="*/ 167951 h 653143"/>
              <a:gd name="connsiteX9" fmla="*/ 475862 w 923781"/>
              <a:gd name="connsiteY9" fmla="*/ 186613 h 653143"/>
              <a:gd name="connsiteX10" fmla="*/ 513184 w 923781"/>
              <a:gd name="connsiteY10" fmla="*/ 214605 h 653143"/>
              <a:gd name="connsiteX11" fmla="*/ 541176 w 923781"/>
              <a:gd name="connsiteY11" fmla="*/ 223935 h 653143"/>
              <a:gd name="connsiteX12" fmla="*/ 578498 w 923781"/>
              <a:gd name="connsiteY12" fmla="*/ 242596 h 653143"/>
              <a:gd name="connsiteX13" fmla="*/ 643813 w 923781"/>
              <a:gd name="connsiteY13" fmla="*/ 270588 h 653143"/>
              <a:gd name="connsiteX14" fmla="*/ 671805 w 923781"/>
              <a:gd name="connsiteY14" fmla="*/ 289249 h 653143"/>
              <a:gd name="connsiteX15" fmla="*/ 727788 w 923781"/>
              <a:gd name="connsiteY15" fmla="*/ 307911 h 653143"/>
              <a:gd name="connsiteX16" fmla="*/ 783772 w 923781"/>
              <a:gd name="connsiteY16" fmla="*/ 335902 h 653143"/>
              <a:gd name="connsiteX17" fmla="*/ 821094 w 923781"/>
              <a:gd name="connsiteY17" fmla="*/ 382556 h 653143"/>
              <a:gd name="connsiteX18" fmla="*/ 858417 w 923781"/>
              <a:gd name="connsiteY18" fmla="*/ 447870 h 653143"/>
              <a:gd name="connsiteX19" fmla="*/ 877078 w 923781"/>
              <a:gd name="connsiteY19" fmla="*/ 475862 h 653143"/>
              <a:gd name="connsiteX20" fmla="*/ 905070 w 923781"/>
              <a:gd name="connsiteY20" fmla="*/ 578498 h 653143"/>
              <a:gd name="connsiteX21" fmla="*/ 923731 w 923781"/>
              <a:gd name="connsiteY21" fmla="*/ 653143 h 6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781" h="653143">
                <a:moveTo>
                  <a:pt x="0" y="0"/>
                </a:moveTo>
                <a:cubicBezTo>
                  <a:pt x="71535" y="3110"/>
                  <a:pt x="143213" y="3839"/>
                  <a:pt x="214605" y="9331"/>
                </a:cubicBezTo>
                <a:cubicBezTo>
                  <a:pt x="242318" y="11463"/>
                  <a:pt x="246859" y="25459"/>
                  <a:pt x="270588" y="37323"/>
                </a:cubicBezTo>
                <a:cubicBezTo>
                  <a:pt x="279385" y="41722"/>
                  <a:pt x="289249" y="43544"/>
                  <a:pt x="298580" y="46654"/>
                </a:cubicBezTo>
                <a:cubicBezTo>
                  <a:pt x="307911" y="55984"/>
                  <a:pt x="318125" y="64508"/>
                  <a:pt x="326572" y="74645"/>
                </a:cubicBezTo>
                <a:cubicBezTo>
                  <a:pt x="333751" y="83260"/>
                  <a:pt x="337304" y="94708"/>
                  <a:pt x="345233" y="102637"/>
                </a:cubicBezTo>
                <a:cubicBezTo>
                  <a:pt x="353162" y="110566"/>
                  <a:pt x="364468" y="114293"/>
                  <a:pt x="373225" y="121298"/>
                </a:cubicBezTo>
                <a:cubicBezTo>
                  <a:pt x="380094" y="126794"/>
                  <a:pt x="385017" y="134464"/>
                  <a:pt x="391886" y="139960"/>
                </a:cubicBezTo>
                <a:cubicBezTo>
                  <a:pt x="417725" y="160631"/>
                  <a:pt x="418305" y="158097"/>
                  <a:pt x="447870" y="167951"/>
                </a:cubicBezTo>
                <a:cubicBezTo>
                  <a:pt x="457201" y="174172"/>
                  <a:pt x="466737" y="180095"/>
                  <a:pt x="475862" y="186613"/>
                </a:cubicBezTo>
                <a:cubicBezTo>
                  <a:pt x="488516" y="195652"/>
                  <a:pt x="499682" y="206890"/>
                  <a:pt x="513184" y="214605"/>
                </a:cubicBezTo>
                <a:cubicBezTo>
                  <a:pt x="521723" y="219485"/>
                  <a:pt x="532136" y="220061"/>
                  <a:pt x="541176" y="223935"/>
                </a:cubicBezTo>
                <a:cubicBezTo>
                  <a:pt x="553961" y="229414"/>
                  <a:pt x="566422" y="235695"/>
                  <a:pt x="578498" y="242596"/>
                </a:cubicBezTo>
                <a:cubicBezTo>
                  <a:pt x="628616" y="271235"/>
                  <a:pt x="582510" y="255264"/>
                  <a:pt x="643813" y="270588"/>
                </a:cubicBezTo>
                <a:cubicBezTo>
                  <a:pt x="653144" y="276808"/>
                  <a:pt x="661558" y="284694"/>
                  <a:pt x="671805" y="289249"/>
                </a:cubicBezTo>
                <a:cubicBezTo>
                  <a:pt x="689780" y="297238"/>
                  <a:pt x="711421" y="297000"/>
                  <a:pt x="727788" y="307911"/>
                </a:cubicBezTo>
                <a:cubicBezTo>
                  <a:pt x="763964" y="332028"/>
                  <a:pt x="745141" y="323026"/>
                  <a:pt x="783772" y="335902"/>
                </a:cubicBezTo>
                <a:cubicBezTo>
                  <a:pt x="841192" y="422033"/>
                  <a:pt x="767926" y="316097"/>
                  <a:pt x="821094" y="382556"/>
                </a:cubicBezTo>
                <a:cubicBezTo>
                  <a:pt x="843832" y="410979"/>
                  <a:pt x="839255" y="414336"/>
                  <a:pt x="858417" y="447870"/>
                </a:cubicBezTo>
                <a:cubicBezTo>
                  <a:pt x="863981" y="457607"/>
                  <a:pt x="872524" y="465615"/>
                  <a:pt x="877078" y="475862"/>
                </a:cubicBezTo>
                <a:cubicBezTo>
                  <a:pt x="903614" y="535568"/>
                  <a:pt x="889575" y="521685"/>
                  <a:pt x="905070" y="578498"/>
                </a:cubicBezTo>
                <a:cubicBezTo>
                  <a:pt x="925698" y="654134"/>
                  <a:pt x="923731" y="610463"/>
                  <a:pt x="923731" y="653143"/>
                </a:cubicBezTo>
              </a:path>
            </a:pathLst>
          </a:custGeom>
          <a:noFill/>
          <a:ln w="9525" cap="flat" cmpd="sng" algn="ctr">
            <a:solidFill>
              <a:schemeClr val="bg2">
                <a:lumMod val="40000"/>
                <a:lumOff val="60000"/>
              </a:schemeClr>
            </a:solidFill>
            <a:prstDash val="solid"/>
            <a:round/>
            <a:headEnd type="none" w="med" len="med"/>
            <a:tailEnd type="none" w="med" len="med"/>
          </a:ln>
          <a:effectLst/>
        </p:spPr>
        <p:txBody>
          <a:bodyPr rtlCol="0" anchor="ctr"/>
          <a:lstStyle/>
          <a:p>
            <a:pPr algn="ctr"/>
            <a:endParaRPr lang="en-US" dirty="0"/>
          </a:p>
        </p:txBody>
      </p:sp>
      <p:sp>
        <p:nvSpPr>
          <p:cNvPr id="33" name="Freeform 32"/>
          <p:cNvSpPr/>
          <p:nvPr/>
        </p:nvSpPr>
        <p:spPr bwMode="auto">
          <a:xfrm>
            <a:off x="1567518" y="2006082"/>
            <a:ext cx="1623551" cy="1763485"/>
          </a:xfrm>
          <a:custGeom>
            <a:avLst/>
            <a:gdLst>
              <a:gd name="connsiteX0" fmla="*/ 1623551 w 1623551"/>
              <a:gd name="connsiteY0" fmla="*/ 662473 h 1763485"/>
              <a:gd name="connsiteX1" fmla="*/ 1502253 w 1623551"/>
              <a:gd name="connsiteY1" fmla="*/ 653142 h 1763485"/>
              <a:gd name="connsiteX2" fmla="*/ 1436939 w 1623551"/>
              <a:gd name="connsiteY2" fmla="*/ 634481 h 1763485"/>
              <a:gd name="connsiteX3" fmla="*/ 1380955 w 1623551"/>
              <a:gd name="connsiteY3" fmla="*/ 625151 h 1763485"/>
              <a:gd name="connsiteX4" fmla="*/ 1343633 w 1623551"/>
              <a:gd name="connsiteY4" fmla="*/ 615820 h 1763485"/>
              <a:gd name="connsiteX5" fmla="*/ 1194343 w 1623551"/>
              <a:gd name="connsiteY5" fmla="*/ 625151 h 1763485"/>
              <a:gd name="connsiteX6" fmla="*/ 1157021 w 1623551"/>
              <a:gd name="connsiteY6" fmla="*/ 634481 h 1763485"/>
              <a:gd name="connsiteX7" fmla="*/ 1129029 w 1623551"/>
              <a:gd name="connsiteY7" fmla="*/ 662473 h 1763485"/>
              <a:gd name="connsiteX8" fmla="*/ 1063715 w 1623551"/>
              <a:gd name="connsiteY8" fmla="*/ 755779 h 1763485"/>
              <a:gd name="connsiteX9" fmla="*/ 1045053 w 1623551"/>
              <a:gd name="connsiteY9" fmla="*/ 783771 h 1763485"/>
              <a:gd name="connsiteX10" fmla="*/ 1035723 w 1623551"/>
              <a:gd name="connsiteY10" fmla="*/ 811763 h 1763485"/>
              <a:gd name="connsiteX11" fmla="*/ 998400 w 1623551"/>
              <a:gd name="connsiteY11" fmla="*/ 858416 h 1763485"/>
              <a:gd name="connsiteX12" fmla="*/ 989070 w 1623551"/>
              <a:gd name="connsiteY12" fmla="*/ 886408 h 1763485"/>
              <a:gd name="connsiteX13" fmla="*/ 933086 w 1623551"/>
              <a:gd name="connsiteY13" fmla="*/ 933061 h 1763485"/>
              <a:gd name="connsiteX14" fmla="*/ 914425 w 1623551"/>
              <a:gd name="connsiteY14" fmla="*/ 961053 h 1763485"/>
              <a:gd name="connsiteX15" fmla="*/ 905094 w 1623551"/>
              <a:gd name="connsiteY15" fmla="*/ 998375 h 1763485"/>
              <a:gd name="connsiteX16" fmla="*/ 895764 w 1623551"/>
              <a:gd name="connsiteY16" fmla="*/ 1147665 h 1763485"/>
              <a:gd name="connsiteX17" fmla="*/ 886433 w 1623551"/>
              <a:gd name="connsiteY17" fmla="*/ 1175657 h 1763485"/>
              <a:gd name="connsiteX18" fmla="*/ 877102 w 1623551"/>
              <a:gd name="connsiteY18" fmla="*/ 1240971 h 1763485"/>
              <a:gd name="connsiteX19" fmla="*/ 867772 w 1623551"/>
              <a:gd name="connsiteY19" fmla="*/ 1268963 h 1763485"/>
              <a:gd name="connsiteX20" fmla="*/ 839780 w 1623551"/>
              <a:gd name="connsiteY20" fmla="*/ 1362269 h 1763485"/>
              <a:gd name="connsiteX21" fmla="*/ 830449 w 1623551"/>
              <a:gd name="connsiteY21" fmla="*/ 1390261 h 1763485"/>
              <a:gd name="connsiteX22" fmla="*/ 793127 w 1623551"/>
              <a:gd name="connsiteY22" fmla="*/ 1455575 h 1763485"/>
              <a:gd name="connsiteX23" fmla="*/ 765135 w 1623551"/>
              <a:gd name="connsiteY23" fmla="*/ 1511559 h 1763485"/>
              <a:gd name="connsiteX24" fmla="*/ 755804 w 1623551"/>
              <a:gd name="connsiteY24" fmla="*/ 1632857 h 1763485"/>
              <a:gd name="connsiteX25" fmla="*/ 718482 w 1623551"/>
              <a:gd name="connsiteY25" fmla="*/ 1716832 h 1763485"/>
              <a:gd name="connsiteX26" fmla="*/ 681160 w 1623551"/>
              <a:gd name="connsiteY26" fmla="*/ 1763485 h 1763485"/>
              <a:gd name="connsiteX27" fmla="*/ 643837 w 1623551"/>
              <a:gd name="connsiteY27" fmla="*/ 1754155 h 1763485"/>
              <a:gd name="connsiteX28" fmla="*/ 597184 w 1623551"/>
              <a:gd name="connsiteY28" fmla="*/ 1698171 h 1763485"/>
              <a:gd name="connsiteX29" fmla="*/ 578523 w 1623551"/>
              <a:gd name="connsiteY29" fmla="*/ 1642187 h 1763485"/>
              <a:gd name="connsiteX30" fmla="*/ 578523 w 1623551"/>
              <a:gd name="connsiteY30" fmla="*/ 1399591 h 1763485"/>
              <a:gd name="connsiteX31" fmla="*/ 559862 w 1623551"/>
              <a:gd name="connsiteY31" fmla="*/ 1334277 h 1763485"/>
              <a:gd name="connsiteX32" fmla="*/ 541200 w 1623551"/>
              <a:gd name="connsiteY32" fmla="*/ 1306285 h 1763485"/>
              <a:gd name="connsiteX33" fmla="*/ 513209 w 1623551"/>
              <a:gd name="connsiteY33" fmla="*/ 1240971 h 1763485"/>
              <a:gd name="connsiteX34" fmla="*/ 494547 w 1623551"/>
              <a:gd name="connsiteY34" fmla="*/ 1175657 h 1763485"/>
              <a:gd name="connsiteX35" fmla="*/ 503878 w 1623551"/>
              <a:gd name="connsiteY35" fmla="*/ 1035698 h 1763485"/>
              <a:gd name="connsiteX36" fmla="*/ 522539 w 1623551"/>
              <a:gd name="connsiteY36" fmla="*/ 979714 h 1763485"/>
              <a:gd name="connsiteX37" fmla="*/ 503878 w 1623551"/>
              <a:gd name="connsiteY37" fmla="*/ 849085 h 1763485"/>
              <a:gd name="connsiteX38" fmla="*/ 485217 w 1623551"/>
              <a:gd name="connsiteY38" fmla="*/ 811763 h 1763485"/>
              <a:gd name="connsiteX39" fmla="*/ 494547 w 1623551"/>
              <a:gd name="connsiteY39" fmla="*/ 559836 h 1763485"/>
              <a:gd name="connsiteX40" fmla="*/ 531870 w 1623551"/>
              <a:gd name="connsiteY40" fmla="*/ 503853 h 1763485"/>
              <a:gd name="connsiteX41" fmla="*/ 578523 w 1623551"/>
              <a:gd name="connsiteY41" fmla="*/ 457200 h 1763485"/>
              <a:gd name="connsiteX42" fmla="*/ 597184 w 1623551"/>
              <a:gd name="connsiteY42" fmla="*/ 438538 h 1763485"/>
              <a:gd name="connsiteX43" fmla="*/ 625176 w 1623551"/>
              <a:gd name="connsiteY43" fmla="*/ 401216 h 1763485"/>
              <a:gd name="connsiteX44" fmla="*/ 643837 w 1623551"/>
              <a:gd name="connsiteY44" fmla="*/ 345232 h 1763485"/>
              <a:gd name="connsiteX45" fmla="*/ 634506 w 1623551"/>
              <a:gd name="connsiteY45" fmla="*/ 261257 h 1763485"/>
              <a:gd name="connsiteX46" fmla="*/ 578523 w 1623551"/>
              <a:gd name="connsiteY46" fmla="*/ 149289 h 1763485"/>
              <a:gd name="connsiteX47" fmla="*/ 513209 w 1623551"/>
              <a:gd name="connsiteY47" fmla="*/ 74645 h 1763485"/>
              <a:gd name="connsiteX48" fmla="*/ 485217 w 1623551"/>
              <a:gd name="connsiteY48" fmla="*/ 65314 h 1763485"/>
              <a:gd name="connsiteX49" fmla="*/ 335927 w 1623551"/>
              <a:gd name="connsiteY49" fmla="*/ 74645 h 1763485"/>
              <a:gd name="connsiteX50" fmla="*/ 279943 w 1623551"/>
              <a:gd name="connsiteY50" fmla="*/ 93306 h 1763485"/>
              <a:gd name="connsiteX51" fmla="*/ 242621 w 1623551"/>
              <a:gd name="connsiteY51" fmla="*/ 102636 h 1763485"/>
              <a:gd name="connsiteX52" fmla="*/ 177306 w 1623551"/>
              <a:gd name="connsiteY52" fmla="*/ 139959 h 1763485"/>
              <a:gd name="connsiteX53" fmla="*/ 149315 w 1623551"/>
              <a:gd name="connsiteY53" fmla="*/ 149289 h 1763485"/>
              <a:gd name="connsiteX54" fmla="*/ 65339 w 1623551"/>
              <a:gd name="connsiteY54" fmla="*/ 139959 h 1763485"/>
              <a:gd name="connsiteX55" fmla="*/ 18686 w 1623551"/>
              <a:gd name="connsiteY55" fmla="*/ 65314 h 1763485"/>
              <a:gd name="connsiteX56" fmla="*/ 9355 w 1623551"/>
              <a:gd name="connsiteY56" fmla="*/ 37322 h 1763485"/>
              <a:gd name="connsiteX57" fmla="*/ 25 w 1623551"/>
              <a:gd name="connsiteY57" fmla="*/ 0 h 176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23551" h="1763485">
                <a:moveTo>
                  <a:pt x="1623551" y="662473"/>
                </a:moveTo>
                <a:cubicBezTo>
                  <a:pt x="1583118" y="659363"/>
                  <a:pt x="1542527" y="657880"/>
                  <a:pt x="1502253" y="653142"/>
                </a:cubicBezTo>
                <a:cubicBezTo>
                  <a:pt x="1459058" y="648060"/>
                  <a:pt x="1474283" y="642779"/>
                  <a:pt x="1436939" y="634481"/>
                </a:cubicBezTo>
                <a:cubicBezTo>
                  <a:pt x="1418471" y="630377"/>
                  <a:pt x="1399506" y="628861"/>
                  <a:pt x="1380955" y="625151"/>
                </a:cubicBezTo>
                <a:cubicBezTo>
                  <a:pt x="1368380" y="622636"/>
                  <a:pt x="1356074" y="618930"/>
                  <a:pt x="1343633" y="615820"/>
                </a:cubicBezTo>
                <a:cubicBezTo>
                  <a:pt x="1293870" y="618930"/>
                  <a:pt x="1243956" y="620190"/>
                  <a:pt x="1194343" y="625151"/>
                </a:cubicBezTo>
                <a:cubicBezTo>
                  <a:pt x="1181583" y="626427"/>
                  <a:pt x="1168155" y="628119"/>
                  <a:pt x="1157021" y="634481"/>
                </a:cubicBezTo>
                <a:cubicBezTo>
                  <a:pt x="1145564" y="641028"/>
                  <a:pt x="1137617" y="652454"/>
                  <a:pt x="1129029" y="662473"/>
                </a:cubicBezTo>
                <a:cubicBezTo>
                  <a:pt x="1108305" y="686651"/>
                  <a:pt x="1079774" y="731690"/>
                  <a:pt x="1063715" y="755779"/>
                </a:cubicBezTo>
                <a:lnTo>
                  <a:pt x="1045053" y="783771"/>
                </a:lnTo>
                <a:cubicBezTo>
                  <a:pt x="1041943" y="793102"/>
                  <a:pt x="1040121" y="802966"/>
                  <a:pt x="1035723" y="811763"/>
                </a:cubicBezTo>
                <a:cubicBezTo>
                  <a:pt x="1023952" y="835305"/>
                  <a:pt x="1015758" y="841058"/>
                  <a:pt x="998400" y="858416"/>
                </a:cubicBezTo>
                <a:cubicBezTo>
                  <a:pt x="995290" y="867747"/>
                  <a:pt x="994526" y="878224"/>
                  <a:pt x="989070" y="886408"/>
                </a:cubicBezTo>
                <a:cubicBezTo>
                  <a:pt x="974702" y="907961"/>
                  <a:pt x="953741" y="919291"/>
                  <a:pt x="933086" y="933061"/>
                </a:cubicBezTo>
                <a:cubicBezTo>
                  <a:pt x="926866" y="942392"/>
                  <a:pt x="918842" y="950746"/>
                  <a:pt x="914425" y="961053"/>
                </a:cubicBezTo>
                <a:cubicBezTo>
                  <a:pt x="909373" y="972840"/>
                  <a:pt x="906370" y="985615"/>
                  <a:pt x="905094" y="998375"/>
                </a:cubicBezTo>
                <a:cubicBezTo>
                  <a:pt x="900133" y="1047988"/>
                  <a:pt x="900984" y="1098079"/>
                  <a:pt x="895764" y="1147665"/>
                </a:cubicBezTo>
                <a:cubicBezTo>
                  <a:pt x="894734" y="1157446"/>
                  <a:pt x="889543" y="1166326"/>
                  <a:pt x="886433" y="1175657"/>
                </a:cubicBezTo>
                <a:cubicBezTo>
                  <a:pt x="883323" y="1197428"/>
                  <a:pt x="881415" y="1219406"/>
                  <a:pt x="877102" y="1240971"/>
                </a:cubicBezTo>
                <a:cubicBezTo>
                  <a:pt x="875173" y="1250615"/>
                  <a:pt x="870474" y="1259506"/>
                  <a:pt x="867772" y="1268963"/>
                </a:cubicBezTo>
                <a:cubicBezTo>
                  <a:pt x="839577" y="1367646"/>
                  <a:pt x="884114" y="1229267"/>
                  <a:pt x="839780" y="1362269"/>
                </a:cubicBezTo>
                <a:cubicBezTo>
                  <a:pt x="836670" y="1371600"/>
                  <a:pt x="835905" y="1382077"/>
                  <a:pt x="830449" y="1390261"/>
                </a:cubicBezTo>
                <a:cubicBezTo>
                  <a:pt x="784984" y="1458459"/>
                  <a:pt x="840479" y="1372708"/>
                  <a:pt x="793127" y="1455575"/>
                </a:cubicBezTo>
                <a:cubicBezTo>
                  <a:pt x="764187" y="1506221"/>
                  <a:pt x="782243" y="1460237"/>
                  <a:pt x="765135" y="1511559"/>
                </a:cubicBezTo>
                <a:cubicBezTo>
                  <a:pt x="762025" y="1551992"/>
                  <a:pt x="762129" y="1592801"/>
                  <a:pt x="755804" y="1632857"/>
                </a:cubicBezTo>
                <a:cubicBezTo>
                  <a:pt x="744694" y="1703219"/>
                  <a:pt x="741728" y="1670341"/>
                  <a:pt x="718482" y="1716832"/>
                </a:cubicBezTo>
                <a:cubicBezTo>
                  <a:pt x="695948" y="1761900"/>
                  <a:pt x="728345" y="1732028"/>
                  <a:pt x="681160" y="1763485"/>
                </a:cubicBezTo>
                <a:cubicBezTo>
                  <a:pt x="668719" y="1760375"/>
                  <a:pt x="654971" y="1760517"/>
                  <a:pt x="643837" y="1754155"/>
                </a:cubicBezTo>
                <a:cubicBezTo>
                  <a:pt x="630746" y="1746675"/>
                  <a:pt x="603762" y="1712972"/>
                  <a:pt x="597184" y="1698171"/>
                </a:cubicBezTo>
                <a:cubicBezTo>
                  <a:pt x="589195" y="1680196"/>
                  <a:pt x="578523" y="1642187"/>
                  <a:pt x="578523" y="1642187"/>
                </a:cubicBezTo>
                <a:cubicBezTo>
                  <a:pt x="587266" y="1511032"/>
                  <a:pt x="594196" y="1517139"/>
                  <a:pt x="578523" y="1399591"/>
                </a:cubicBezTo>
                <a:cubicBezTo>
                  <a:pt x="577437" y="1391443"/>
                  <a:pt x="565094" y="1344741"/>
                  <a:pt x="559862" y="1334277"/>
                </a:cubicBezTo>
                <a:cubicBezTo>
                  <a:pt x="554847" y="1324247"/>
                  <a:pt x="547421" y="1315616"/>
                  <a:pt x="541200" y="1306285"/>
                </a:cubicBezTo>
                <a:cubicBezTo>
                  <a:pt x="521783" y="1228614"/>
                  <a:pt x="545426" y="1305404"/>
                  <a:pt x="513209" y="1240971"/>
                </a:cubicBezTo>
                <a:cubicBezTo>
                  <a:pt x="506516" y="1227585"/>
                  <a:pt x="497537" y="1187616"/>
                  <a:pt x="494547" y="1175657"/>
                </a:cubicBezTo>
                <a:cubicBezTo>
                  <a:pt x="497657" y="1129004"/>
                  <a:pt x="497266" y="1081985"/>
                  <a:pt x="503878" y="1035698"/>
                </a:cubicBezTo>
                <a:cubicBezTo>
                  <a:pt x="506660" y="1016225"/>
                  <a:pt x="522539" y="979714"/>
                  <a:pt x="522539" y="979714"/>
                </a:cubicBezTo>
                <a:cubicBezTo>
                  <a:pt x="521050" y="967802"/>
                  <a:pt x="509645" y="868309"/>
                  <a:pt x="503878" y="849085"/>
                </a:cubicBezTo>
                <a:cubicBezTo>
                  <a:pt x="499881" y="835763"/>
                  <a:pt x="491437" y="824204"/>
                  <a:pt x="485217" y="811763"/>
                </a:cubicBezTo>
                <a:cubicBezTo>
                  <a:pt x="488327" y="727787"/>
                  <a:pt x="481958" y="642921"/>
                  <a:pt x="494547" y="559836"/>
                </a:cubicBezTo>
                <a:cubicBezTo>
                  <a:pt x="497907" y="537661"/>
                  <a:pt x="516011" y="519712"/>
                  <a:pt x="531870" y="503853"/>
                </a:cubicBezTo>
                <a:lnTo>
                  <a:pt x="578523" y="457200"/>
                </a:lnTo>
                <a:cubicBezTo>
                  <a:pt x="584743" y="450979"/>
                  <a:pt x="591906" y="445576"/>
                  <a:pt x="597184" y="438538"/>
                </a:cubicBezTo>
                <a:lnTo>
                  <a:pt x="625176" y="401216"/>
                </a:lnTo>
                <a:cubicBezTo>
                  <a:pt x="631396" y="382555"/>
                  <a:pt x="646009" y="364782"/>
                  <a:pt x="643837" y="345232"/>
                </a:cubicBezTo>
                <a:cubicBezTo>
                  <a:pt x="640727" y="317240"/>
                  <a:pt x="640029" y="288874"/>
                  <a:pt x="634506" y="261257"/>
                </a:cubicBezTo>
                <a:cubicBezTo>
                  <a:pt x="623469" y="206071"/>
                  <a:pt x="609978" y="196471"/>
                  <a:pt x="578523" y="149289"/>
                </a:cubicBezTo>
                <a:cubicBezTo>
                  <a:pt x="563567" y="126855"/>
                  <a:pt x="536600" y="82442"/>
                  <a:pt x="513209" y="74645"/>
                </a:cubicBezTo>
                <a:lnTo>
                  <a:pt x="485217" y="65314"/>
                </a:lnTo>
                <a:cubicBezTo>
                  <a:pt x="435454" y="68424"/>
                  <a:pt x="385330" y="67908"/>
                  <a:pt x="335927" y="74645"/>
                </a:cubicBezTo>
                <a:cubicBezTo>
                  <a:pt x="316437" y="77303"/>
                  <a:pt x="299026" y="88535"/>
                  <a:pt x="279943" y="93306"/>
                </a:cubicBezTo>
                <a:lnTo>
                  <a:pt x="242621" y="102636"/>
                </a:lnTo>
                <a:cubicBezTo>
                  <a:pt x="214507" y="121379"/>
                  <a:pt x="210456" y="125752"/>
                  <a:pt x="177306" y="139959"/>
                </a:cubicBezTo>
                <a:cubicBezTo>
                  <a:pt x="168266" y="143833"/>
                  <a:pt x="158645" y="146179"/>
                  <a:pt x="149315" y="149289"/>
                </a:cubicBezTo>
                <a:cubicBezTo>
                  <a:pt x="121323" y="146179"/>
                  <a:pt x="92662" y="146790"/>
                  <a:pt x="65339" y="139959"/>
                </a:cubicBezTo>
                <a:cubicBezTo>
                  <a:pt x="27701" y="130550"/>
                  <a:pt x="29104" y="96568"/>
                  <a:pt x="18686" y="65314"/>
                </a:cubicBezTo>
                <a:lnTo>
                  <a:pt x="9355" y="37322"/>
                </a:lnTo>
                <a:cubicBezTo>
                  <a:pt x="-958" y="6381"/>
                  <a:pt x="25" y="19165"/>
                  <a:pt x="25" y="0"/>
                </a:cubicBezTo>
              </a:path>
            </a:pathLst>
          </a:custGeom>
          <a:noFill/>
          <a:ln w="9525" cap="flat" cmpd="sng" algn="ctr">
            <a:solidFill>
              <a:schemeClr val="bg2">
                <a:lumMod val="40000"/>
                <a:lumOff val="60000"/>
              </a:schemeClr>
            </a:solidFill>
            <a:prstDash val="solid"/>
            <a:round/>
            <a:headEnd type="none" w="med" len="med"/>
            <a:tailEnd type="none" w="med" len="med"/>
          </a:ln>
          <a:effectLst/>
        </p:spPr>
        <p:txBody>
          <a:bodyPr rtlCol="0" anchor="ctr"/>
          <a:lstStyle/>
          <a:p>
            <a:pPr algn="ctr"/>
            <a:endParaRPr lang="en-US" dirty="0"/>
          </a:p>
        </p:txBody>
      </p:sp>
      <p:grpSp>
        <p:nvGrpSpPr>
          <p:cNvPr id="42" name="Group 41"/>
          <p:cNvGrpSpPr/>
          <p:nvPr/>
        </p:nvGrpSpPr>
        <p:grpSpPr>
          <a:xfrm>
            <a:off x="1650895" y="2406261"/>
            <a:ext cx="304800" cy="338494"/>
            <a:chOff x="-2286000" y="1307968"/>
            <a:chExt cx="685800" cy="597033"/>
          </a:xfrm>
        </p:grpSpPr>
        <p:sp>
          <p:nvSpPr>
            <p:cNvPr id="34" name="Rectangle 33"/>
            <p:cNvSpPr/>
            <p:nvPr/>
          </p:nvSpPr>
          <p:spPr bwMode="auto">
            <a:xfrm>
              <a:off x="-2286000" y="1447800"/>
              <a:ext cx="685800" cy="457201"/>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cxnSp>
          <p:nvCxnSpPr>
            <p:cNvPr id="36" name="Straight Connector 35"/>
            <p:cNvCxnSpPr/>
            <p:nvPr/>
          </p:nvCxnSpPr>
          <p:spPr bwMode="auto">
            <a:xfrm>
              <a:off x="-1977310" y="1307968"/>
              <a:ext cx="0" cy="139832"/>
            </a:xfrm>
            <a:prstGeom prst="line">
              <a:avLst/>
            </a:prstGeom>
            <a:no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1923662" y="1309748"/>
              <a:ext cx="0" cy="139832"/>
            </a:xfrm>
            <a:prstGeom prst="line">
              <a:avLst/>
            </a:prstGeom>
            <a:no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2286000" y="1447800"/>
              <a:ext cx="685800" cy="457201"/>
            </a:xfrm>
            <a:prstGeom prst="line">
              <a:avLst/>
            </a:prstGeom>
            <a:no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flipH="1">
              <a:off x="-2286000" y="1447800"/>
              <a:ext cx="685800" cy="457201"/>
            </a:xfrm>
            <a:prstGeom prst="line">
              <a:avLst/>
            </a:prstGeom>
            <a:noFill/>
            <a:ln w="9525" cap="flat" cmpd="sng" algn="ctr">
              <a:solidFill>
                <a:schemeClr val="tx1"/>
              </a:solidFill>
              <a:prstDash val="solid"/>
              <a:round/>
              <a:headEnd type="none" w="med" len="med"/>
              <a:tailEnd type="none" w="med" len="med"/>
            </a:ln>
            <a:effectLst/>
          </p:spPr>
        </p:cxnSp>
      </p:grpSp>
      <p:grpSp>
        <p:nvGrpSpPr>
          <p:cNvPr id="49" name="Group 48"/>
          <p:cNvGrpSpPr/>
          <p:nvPr/>
        </p:nvGrpSpPr>
        <p:grpSpPr>
          <a:xfrm>
            <a:off x="2904134" y="2677127"/>
            <a:ext cx="304800" cy="338494"/>
            <a:chOff x="-2286000" y="1307968"/>
            <a:chExt cx="685800" cy="597033"/>
          </a:xfrm>
        </p:grpSpPr>
        <p:sp>
          <p:nvSpPr>
            <p:cNvPr id="50" name="Rectangle 49"/>
            <p:cNvSpPr/>
            <p:nvPr/>
          </p:nvSpPr>
          <p:spPr bwMode="auto">
            <a:xfrm>
              <a:off x="-2286000" y="1447800"/>
              <a:ext cx="685800" cy="457201"/>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cxnSp>
          <p:nvCxnSpPr>
            <p:cNvPr id="51" name="Straight Connector 50"/>
            <p:cNvCxnSpPr/>
            <p:nvPr/>
          </p:nvCxnSpPr>
          <p:spPr bwMode="auto">
            <a:xfrm>
              <a:off x="-1977310" y="1307968"/>
              <a:ext cx="0" cy="139832"/>
            </a:xfrm>
            <a:prstGeom prst="line">
              <a:avLst/>
            </a:prstGeom>
            <a:noFill/>
            <a:ln w="952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1923662" y="1309748"/>
              <a:ext cx="0" cy="139832"/>
            </a:xfrm>
            <a:prstGeom prst="line">
              <a:avLst/>
            </a:prstGeom>
            <a:no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a:off x="-2286000" y="1447800"/>
              <a:ext cx="685800" cy="457201"/>
            </a:xfrm>
            <a:prstGeom prst="line">
              <a:avLst/>
            </a:prstGeom>
            <a:no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flipH="1">
              <a:off x="-2286000" y="1447800"/>
              <a:ext cx="685800" cy="457201"/>
            </a:xfrm>
            <a:prstGeom prst="line">
              <a:avLst/>
            </a:prstGeom>
            <a:noFill/>
            <a:ln w="9525" cap="flat" cmpd="sng" algn="ctr">
              <a:solidFill>
                <a:schemeClr val="tx1"/>
              </a:solidFill>
              <a:prstDash val="solid"/>
              <a:round/>
              <a:headEnd type="none" w="med" len="med"/>
              <a:tailEnd type="none" w="med" len="med"/>
            </a:ln>
            <a:effectLst/>
          </p:spPr>
        </p:cxnSp>
      </p:grpSp>
      <p:grpSp>
        <p:nvGrpSpPr>
          <p:cNvPr id="55" name="Group 54"/>
          <p:cNvGrpSpPr/>
          <p:nvPr/>
        </p:nvGrpSpPr>
        <p:grpSpPr>
          <a:xfrm>
            <a:off x="1803295" y="2558661"/>
            <a:ext cx="304800" cy="338494"/>
            <a:chOff x="-2286000" y="1307968"/>
            <a:chExt cx="685800" cy="597033"/>
          </a:xfrm>
        </p:grpSpPr>
        <p:sp>
          <p:nvSpPr>
            <p:cNvPr id="56" name="Rectangle 55"/>
            <p:cNvSpPr/>
            <p:nvPr/>
          </p:nvSpPr>
          <p:spPr bwMode="auto">
            <a:xfrm>
              <a:off x="-2286000" y="1447800"/>
              <a:ext cx="685800" cy="457201"/>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cxnSp>
          <p:nvCxnSpPr>
            <p:cNvPr id="57" name="Straight Connector 56"/>
            <p:cNvCxnSpPr/>
            <p:nvPr/>
          </p:nvCxnSpPr>
          <p:spPr bwMode="auto">
            <a:xfrm>
              <a:off x="-1977310" y="1307968"/>
              <a:ext cx="0" cy="139832"/>
            </a:xfrm>
            <a:prstGeom prst="line">
              <a:avLst/>
            </a:prstGeom>
            <a:noFill/>
            <a:ln w="9525"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a:off x="-1923662" y="1309748"/>
              <a:ext cx="0" cy="139832"/>
            </a:xfrm>
            <a:prstGeom prst="line">
              <a:avLst/>
            </a:prstGeom>
            <a:no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2286000" y="1447800"/>
              <a:ext cx="685800" cy="457201"/>
            </a:xfrm>
            <a:prstGeom prst="line">
              <a:avLst/>
            </a:prstGeom>
            <a:noFill/>
            <a:ln w="952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flipH="1">
              <a:off x="-2286000" y="1447800"/>
              <a:ext cx="685800" cy="457201"/>
            </a:xfrm>
            <a:prstGeom prst="line">
              <a:avLst/>
            </a:prstGeom>
            <a:noFill/>
            <a:ln w="9525" cap="flat" cmpd="sng" algn="ctr">
              <a:solidFill>
                <a:schemeClr val="tx1"/>
              </a:solidFill>
              <a:prstDash val="solid"/>
              <a:round/>
              <a:headEnd type="none" w="med" len="med"/>
              <a:tailEnd type="none" w="med" len="med"/>
            </a:ln>
            <a:effectLst/>
          </p:spPr>
        </p:cxnSp>
      </p:grpSp>
      <p:grpSp>
        <p:nvGrpSpPr>
          <p:cNvPr id="62" name="Group 61"/>
          <p:cNvGrpSpPr/>
          <p:nvPr/>
        </p:nvGrpSpPr>
        <p:grpSpPr>
          <a:xfrm>
            <a:off x="1766184" y="2916607"/>
            <a:ext cx="321564" cy="424892"/>
            <a:chOff x="-1892387" y="1629419"/>
            <a:chExt cx="1035401" cy="1309722"/>
          </a:xfrm>
        </p:grpSpPr>
        <p:grpSp>
          <p:nvGrpSpPr>
            <p:cNvPr id="43" name="Group 42"/>
            <p:cNvGrpSpPr/>
            <p:nvPr/>
          </p:nvGrpSpPr>
          <p:grpSpPr>
            <a:xfrm>
              <a:off x="-1892387" y="2224614"/>
              <a:ext cx="1035401" cy="714527"/>
              <a:chOff x="-2286000" y="1447800"/>
              <a:chExt cx="685800" cy="457201"/>
            </a:xfrm>
          </p:grpSpPr>
          <p:sp>
            <p:nvSpPr>
              <p:cNvPr id="44" name="Rectangle 43"/>
              <p:cNvSpPr/>
              <p:nvPr/>
            </p:nvSpPr>
            <p:spPr bwMode="auto">
              <a:xfrm>
                <a:off x="-2286000" y="1447800"/>
                <a:ext cx="685800" cy="457201"/>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cxnSp>
            <p:nvCxnSpPr>
              <p:cNvPr id="47" name="Straight Connector 46"/>
              <p:cNvCxnSpPr/>
              <p:nvPr/>
            </p:nvCxnSpPr>
            <p:spPr bwMode="auto">
              <a:xfrm>
                <a:off x="-2286000" y="1447800"/>
                <a:ext cx="685800" cy="457201"/>
              </a:xfrm>
              <a:prstGeom prst="line">
                <a:avLst/>
              </a:prstGeom>
              <a:no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H="1">
                <a:off x="-2286000" y="1447800"/>
                <a:ext cx="685800" cy="457201"/>
              </a:xfrm>
              <a:prstGeom prst="line">
                <a:avLst/>
              </a:prstGeom>
              <a:noFill/>
              <a:ln w="9525" cap="flat" cmpd="sng" algn="ctr">
                <a:solidFill>
                  <a:schemeClr val="tx1"/>
                </a:solidFill>
                <a:prstDash val="solid"/>
                <a:round/>
                <a:headEnd type="none" w="med" len="med"/>
                <a:tailEnd type="none" w="med" len="med"/>
              </a:ln>
              <a:effectLst/>
            </p:spPr>
          </p:cxnSp>
        </p:grpSp>
        <p:sp>
          <p:nvSpPr>
            <p:cNvPr id="61" name="TextBox 60"/>
            <p:cNvSpPr txBox="1"/>
            <p:nvPr/>
          </p:nvSpPr>
          <p:spPr>
            <a:xfrm>
              <a:off x="-1594444" y="1629419"/>
              <a:ext cx="441025" cy="277001"/>
            </a:xfrm>
            <a:prstGeom prst="rect">
              <a:avLst/>
            </a:prstGeom>
            <a:noFill/>
          </p:spPr>
          <p:txBody>
            <a:bodyPr wrap="square" rtlCol="0">
              <a:spAutoFit/>
            </a:bodyPr>
            <a:lstStyle/>
            <a:p>
              <a:pPr algn="ctr">
                <a:buNone/>
              </a:pPr>
              <a:r>
                <a:rPr lang="en-US" sz="1200" b="0" dirty="0" smtClean="0"/>
                <a:t>X</a:t>
              </a:r>
            </a:p>
          </p:txBody>
        </p:sp>
      </p:grpSp>
      <p:grpSp>
        <p:nvGrpSpPr>
          <p:cNvPr id="63" name="Group 62"/>
          <p:cNvGrpSpPr/>
          <p:nvPr/>
        </p:nvGrpSpPr>
        <p:grpSpPr>
          <a:xfrm>
            <a:off x="3308517" y="3181643"/>
            <a:ext cx="304800" cy="338494"/>
            <a:chOff x="-2286000" y="1307968"/>
            <a:chExt cx="685800" cy="597033"/>
          </a:xfrm>
        </p:grpSpPr>
        <p:sp>
          <p:nvSpPr>
            <p:cNvPr id="64" name="Rectangle 63"/>
            <p:cNvSpPr/>
            <p:nvPr/>
          </p:nvSpPr>
          <p:spPr bwMode="auto">
            <a:xfrm>
              <a:off x="-2286000" y="1447800"/>
              <a:ext cx="685800" cy="457201"/>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cxnSp>
          <p:nvCxnSpPr>
            <p:cNvPr id="65" name="Straight Connector 64"/>
            <p:cNvCxnSpPr/>
            <p:nvPr/>
          </p:nvCxnSpPr>
          <p:spPr bwMode="auto">
            <a:xfrm>
              <a:off x="-1977310" y="1307968"/>
              <a:ext cx="0" cy="139832"/>
            </a:xfrm>
            <a:prstGeom prst="line">
              <a:avLst/>
            </a:prstGeom>
            <a:noFill/>
            <a:ln w="9525"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a:off x="-1923662" y="1309748"/>
              <a:ext cx="0" cy="139832"/>
            </a:xfrm>
            <a:prstGeom prst="line">
              <a:avLst/>
            </a:prstGeom>
            <a:noFill/>
            <a:ln w="9525"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a:off x="-2286000" y="1447800"/>
              <a:ext cx="685800" cy="457201"/>
            </a:xfrm>
            <a:prstGeom prst="line">
              <a:avLst/>
            </a:prstGeom>
            <a:noFill/>
            <a:ln w="9525"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flipH="1">
              <a:off x="-2286000" y="1447800"/>
              <a:ext cx="685800" cy="457201"/>
            </a:xfrm>
            <a:prstGeom prst="line">
              <a:avLst/>
            </a:prstGeom>
            <a:noFill/>
            <a:ln w="9525" cap="flat" cmpd="sng" algn="ctr">
              <a:solidFill>
                <a:schemeClr val="tx1"/>
              </a:solidFill>
              <a:prstDash val="solid"/>
              <a:round/>
              <a:headEnd type="none" w="med" len="med"/>
              <a:tailEnd type="none" w="med" len="med"/>
            </a:ln>
            <a:effectLst/>
          </p:spPr>
        </p:cxnSp>
      </p:grpSp>
      <p:grpSp>
        <p:nvGrpSpPr>
          <p:cNvPr id="76" name="Group 75"/>
          <p:cNvGrpSpPr/>
          <p:nvPr/>
        </p:nvGrpSpPr>
        <p:grpSpPr>
          <a:xfrm>
            <a:off x="2356271" y="3350481"/>
            <a:ext cx="337482" cy="467346"/>
            <a:chOff x="-1795899" y="2677127"/>
            <a:chExt cx="337482" cy="467346"/>
          </a:xfrm>
        </p:grpSpPr>
        <p:grpSp>
          <p:nvGrpSpPr>
            <p:cNvPr id="69" name="Group 68"/>
            <p:cNvGrpSpPr/>
            <p:nvPr/>
          </p:nvGrpSpPr>
          <p:grpSpPr>
            <a:xfrm>
              <a:off x="-1795899" y="2677127"/>
              <a:ext cx="334558" cy="467346"/>
              <a:chOff x="-1892387" y="1715708"/>
              <a:chExt cx="1057815" cy="1223433"/>
            </a:xfrm>
          </p:grpSpPr>
          <p:grpSp>
            <p:nvGrpSpPr>
              <p:cNvPr id="70" name="Group 69"/>
              <p:cNvGrpSpPr/>
              <p:nvPr/>
            </p:nvGrpSpPr>
            <p:grpSpPr>
              <a:xfrm>
                <a:off x="-1892387" y="2224614"/>
                <a:ext cx="1057815" cy="714527"/>
                <a:chOff x="-2286000" y="1447800"/>
                <a:chExt cx="700646" cy="457201"/>
              </a:xfrm>
            </p:grpSpPr>
            <p:sp>
              <p:nvSpPr>
                <p:cNvPr id="72" name="Rectangle 71"/>
                <p:cNvSpPr/>
                <p:nvPr/>
              </p:nvSpPr>
              <p:spPr bwMode="auto">
                <a:xfrm>
                  <a:off x="-2271154" y="1447800"/>
                  <a:ext cx="685800" cy="457201"/>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cxnSp>
              <p:nvCxnSpPr>
                <p:cNvPr id="73" name="Straight Connector 72"/>
                <p:cNvCxnSpPr/>
                <p:nvPr/>
              </p:nvCxnSpPr>
              <p:spPr bwMode="auto">
                <a:xfrm>
                  <a:off x="-2286000" y="1447800"/>
                  <a:ext cx="685800" cy="457201"/>
                </a:xfrm>
                <a:prstGeom prst="line">
                  <a:avLst/>
                </a:prstGeom>
                <a:no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flipH="1">
                  <a:off x="-2286000" y="1447800"/>
                  <a:ext cx="685800" cy="457201"/>
                </a:xfrm>
                <a:prstGeom prst="line">
                  <a:avLst/>
                </a:prstGeom>
                <a:noFill/>
                <a:ln w="9525" cap="flat" cmpd="sng" algn="ctr">
                  <a:solidFill>
                    <a:schemeClr val="tx1"/>
                  </a:solidFill>
                  <a:prstDash val="solid"/>
                  <a:round/>
                  <a:headEnd type="none" w="med" len="med"/>
                  <a:tailEnd type="none" w="med" len="med"/>
                </a:ln>
                <a:effectLst/>
              </p:spPr>
            </p:cxnSp>
          </p:grpSp>
          <p:sp>
            <p:nvSpPr>
              <p:cNvPr id="71" name="TextBox 70"/>
              <p:cNvSpPr txBox="1"/>
              <p:nvPr/>
            </p:nvSpPr>
            <p:spPr>
              <a:xfrm>
                <a:off x="-1741960" y="1715708"/>
                <a:ext cx="441024" cy="277001"/>
              </a:xfrm>
              <a:prstGeom prst="rect">
                <a:avLst/>
              </a:prstGeom>
              <a:noFill/>
            </p:spPr>
            <p:txBody>
              <a:bodyPr wrap="square" rtlCol="0">
                <a:spAutoFit/>
              </a:bodyPr>
              <a:lstStyle/>
              <a:p>
                <a:pPr algn="ctr">
                  <a:buNone/>
                </a:pPr>
                <a:r>
                  <a:rPr lang="en-US" sz="1200" b="0" dirty="0" smtClean="0"/>
                  <a:t>X</a:t>
                </a:r>
              </a:p>
            </p:txBody>
          </p:sp>
        </p:grpSp>
        <p:sp>
          <p:nvSpPr>
            <p:cNvPr id="75" name="TextBox 74"/>
            <p:cNvSpPr txBox="1"/>
            <p:nvPr/>
          </p:nvSpPr>
          <p:spPr>
            <a:xfrm>
              <a:off x="-1642019" y="2679233"/>
              <a:ext cx="183602" cy="105813"/>
            </a:xfrm>
            <a:prstGeom prst="rect">
              <a:avLst/>
            </a:prstGeom>
            <a:noFill/>
          </p:spPr>
          <p:txBody>
            <a:bodyPr wrap="square" rtlCol="0">
              <a:spAutoFit/>
            </a:bodyPr>
            <a:lstStyle/>
            <a:p>
              <a:pPr algn="ctr">
                <a:buNone/>
              </a:pPr>
              <a:r>
                <a:rPr lang="en-US" sz="1200" b="0" dirty="0" smtClean="0"/>
                <a:t>X</a:t>
              </a:r>
            </a:p>
          </p:txBody>
        </p:sp>
      </p:grpSp>
      <p:sp>
        <p:nvSpPr>
          <p:cNvPr id="81" name="Oval 80"/>
          <p:cNvSpPr/>
          <p:nvPr/>
        </p:nvSpPr>
        <p:spPr bwMode="auto">
          <a:xfrm>
            <a:off x="7142891" y="2006082"/>
            <a:ext cx="381000" cy="27269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82" name="Oval 81"/>
          <p:cNvSpPr/>
          <p:nvPr/>
        </p:nvSpPr>
        <p:spPr bwMode="auto">
          <a:xfrm>
            <a:off x="7128182" y="2419427"/>
            <a:ext cx="381000" cy="27269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83" name="Oval 82"/>
          <p:cNvSpPr/>
          <p:nvPr/>
        </p:nvSpPr>
        <p:spPr bwMode="auto">
          <a:xfrm>
            <a:off x="6395287" y="2615147"/>
            <a:ext cx="381000" cy="27269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85" name="Oval 84"/>
          <p:cNvSpPr/>
          <p:nvPr/>
        </p:nvSpPr>
        <p:spPr bwMode="auto">
          <a:xfrm>
            <a:off x="7019055" y="3681354"/>
            <a:ext cx="381000" cy="27269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86" name="Oval 85"/>
          <p:cNvSpPr/>
          <p:nvPr/>
        </p:nvSpPr>
        <p:spPr bwMode="auto">
          <a:xfrm>
            <a:off x="7295291" y="2158482"/>
            <a:ext cx="381000" cy="27269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87" name="Oval 86"/>
          <p:cNvSpPr/>
          <p:nvPr/>
        </p:nvSpPr>
        <p:spPr bwMode="auto">
          <a:xfrm>
            <a:off x="6212545" y="3449315"/>
            <a:ext cx="381000" cy="27269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88" name="Oval 87"/>
          <p:cNvSpPr/>
          <p:nvPr/>
        </p:nvSpPr>
        <p:spPr bwMode="auto">
          <a:xfrm>
            <a:off x="6974827" y="2789445"/>
            <a:ext cx="381000" cy="27269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89" name="Oval 88"/>
          <p:cNvSpPr/>
          <p:nvPr/>
        </p:nvSpPr>
        <p:spPr bwMode="auto">
          <a:xfrm>
            <a:off x="7013882" y="2169305"/>
            <a:ext cx="381000" cy="27269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90" name="Oval 89"/>
          <p:cNvSpPr/>
          <p:nvPr/>
        </p:nvSpPr>
        <p:spPr bwMode="auto">
          <a:xfrm>
            <a:off x="6198963" y="3659433"/>
            <a:ext cx="381000" cy="27269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91" name="Oval 90"/>
          <p:cNvSpPr/>
          <p:nvPr/>
        </p:nvSpPr>
        <p:spPr bwMode="auto">
          <a:xfrm>
            <a:off x="5523921" y="2171981"/>
            <a:ext cx="1595645" cy="1506945"/>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92" name="Oval 91"/>
          <p:cNvSpPr/>
          <p:nvPr/>
        </p:nvSpPr>
        <p:spPr bwMode="auto">
          <a:xfrm>
            <a:off x="6746099" y="2310882"/>
            <a:ext cx="1082592" cy="993519"/>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93" name="Arc 92"/>
          <p:cNvSpPr/>
          <p:nvPr/>
        </p:nvSpPr>
        <p:spPr bwMode="auto">
          <a:xfrm rot="17572883">
            <a:off x="7838695" y="3327203"/>
            <a:ext cx="685800" cy="747003"/>
          </a:xfrm>
          <a:prstGeom prst="arc">
            <a:avLst/>
          </a:prstGeom>
          <a:noFill/>
          <a:ln w="9525" cap="flat" cmpd="sng" algn="ctr">
            <a:solidFill>
              <a:srgbClr val="FF0000"/>
            </a:solidFill>
            <a:prstDash val="solid"/>
            <a:round/>
            <a:headEnd type="none" w="med" len="med"/>
            <a:tailEnd type="none" w="med" len="med"/>
          </a:ln>
          <a:effectLst/>
        </p:spPr>
        <p:txBody>
          <a:bodyPr rtlCol="0" anchor="ctr"/>
          <a:lstStyle/>
          <a:p>
            <a:pPr algn="ctr"/>
            <a:endParaRPr lang="en-US" dirty="0"/>
          </a:p>
        </p:txBody>
      </p:sp>
      <p:sp>
        <p:nvSpPr>
          <p:cNvPr id="95" name="Arc 94"/>
          <p:cNvSpPr/>
          <p:nvPr/>
        </p:nvSpPr>
        <p:spPr bwMode="auto">
          <a:xfrm rot="18382005">
            <a:off x="7384851" y="3590203"/>
            <a:ext cx="685800" cy="747003"/>
          </a:xfrm>
          <a:prstGeom prst="arc">
            <a:avLst/>
          </a:prstGeom>
          <a:noFill/>
          <a:ln w="9525" cap="flat" cmpd="sng" algn="ctr">
            <a:solidFill>
              <a:srgbClr val="FF0000"/>
            </a:solidFill>
            <a:prstDash val="solid"/>
            <a:round/>
            <a:headEnd type="none" w="med" len="med"/>
            <a:tailEnd type="none" w="med" len="med"/>
          </a:ln>
          <a:effectLst/>
        </p:spPr>
        <p:txBody>
          <a:bodyPr rtlCol="0" anchor="ctr"/>
          <a:lstStyle/>
          <a:p>
            <a:pPr algn="ctr"/>
            <a:endParaRPr lang="en-US" dirty="0"/>
          </a:p>
        </p:txBody>
      </p:sp>
      <p:sp>
        <p:nvSpPr>
          <p:cNvPr id="96" name="Arc 95"/>
          <p:cNvSpPr/>
          <p:nvPr/>
        </p:nvSpPr>
        <p:spPr bwMode="auto">
          <a:xfrm rot="4619261">
            <a:off x="7721828" y="2427581"/>
            <a:ext cx="685800" cy="747003"/>
          </a:xfrm>
          <a:prstGeom prst="arc">
            <a:avLst/>
          </a:prstGeom>
          <a:noFill/>
          <a:ln w="9525" cap="flat" cmpd="sng" algn="ctr">
            <a:solidFill>
              <a:srgbClr val="FF0000"/>
            </a:solidFill>
            <a:prstDash val="solid"/>
            <a:round/>
            <a:headEnd type="none" w="med" len="med"/>
            <a:tailEnd type="none" w="med" len="med"/>
          </a:ln>
          <a:effectLst/>
        </p:spPr>
        <p:txBody>
          <a:bodyPr rtlCol="0" anchor="ctr"/>
          <a:lstStyle/>
          <a:p>
            <a:pPr algn="ctr"/>
            <a:endParaRPr lang="en-US" dirty="0"/>
          </a:p>
        </p:txBody>
      </p:sp>
      <p:sp>
        <p:nvSpPr>
          <p:cNvPr id="97" name="Oval 96"/>
          <p:cNvSpPr/>
          <p:nvPr/>
        </p:nvSpPr>
        <p:spPr bwMode="auto">
          <a:xfrm>
            <a:off x="7176996" y="2262453"/>
            <a:ext cx="101275" cy="98713"/>
          </a:xfrm>
          <a:prstGeom prst="ellipse">
            <a:avLst/>
          </a:prstGeom>
          <a:solidFill>
            <a:srgbClr val="FFFF00"/>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99" name="Oval 98"/>
          <p:cNvSpPr/>
          <p:nvPr/>
        </p:nvSpPr>
        <p:spPr bwMode="auto">
          <a:xfrm>
            <a:off x="6469418" y="3161703"/>
            <a:ext cx="101275" cy="98713"/>
          </a:xfrm>
          <a:prstGeom prst="ellipse">
            <a:avLst/>
          </a:prstGeom>
          <a:solidFill>
            <a:srgbClr val="FFFF00"/>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100" name="Oval 99"/>
          <p:cNvSpPr/>
          <p:nvPr/>
        </p:nvSpPr>
        <p:spPr bwMode="auto">
          <a:xfrm>
            <a:off x="7153730" y="3746422"/>
            <a:ext cx="101275" cy="98713"/>
          </a:xfrm>
          <a:prstGeom prst="ellipse">
            <a:avLst/>
          </a:prstGeom>
          <a:solidFill>
            <a:srgbClr val="FFFF00"/>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101" name="Oval 100"/>
          <p:cNvSpPr/>
          <p:nvPr/>
        </p:nvSpPr>
        <p:spPr bwMode="auto">
          <a:xfrm>
            <a:off x="6582792" y="3853765"/>
            <a:ext cx="101275" cy="98713"/>
          </a:xfrm>
          <a:prstGeom prst="ellipse">
            <a:avLst/>
          </a:prstGeom>
          <a:solidFill>
            <a:srgbClr val="FFFF00"/>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102" name="Oval 101"/>
          <p:cNvSpPr/>
          <p:nvPr/>
        </p:nvSpPr>
        <p:spPr bwMode="auto">
          <a:xfrm>
            <a:off x="7282753" y="2012332"/>
            <a:ext cx="101275" cy="98713"/>
          </a:xfrm>
          <a:prstGeom prst="ellipse">
            <a:avLst/>
          </a:prstGeom>
          <a:solidFill>
            <a:srgbClr val="FFFF00"/>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103" name="Oval 102"/>
          <p:cNvSpPr/>
          <p:nvPr/>
        </p:nvSpPr>
        <p:spPr bwMode="auto">
          <a:xfrm>
            <a:off x="6621499" y="3226033"/>
            <a:ext cx="101275" cy="98713"/>
          </a:xfrm>
          <a:prstGeom prst="ellipse">
            <a:avLst/>
          </a:prstGeom>
          <a:solidFill>
            <a:srgbClr val="FFFF00"/>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84" name="Oval 83"/>
          <p:cNvSpPr/>
          <p:nvPr/>
        </p:nvSpPr>
        <p:spPr bwMode="auto">
          <a:xfrm>
            <a:off x="6365099" y="3082930"/>
            <a:ext cx="381000" cy="27269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104" name="Oval 103"/>
          <p:cNvSpPr/>
          <p:nvPr/>
        </p:nvSpPr>
        <p:spPr bwMode="auto">
          <a:xfrm>
            <a:off x="5607505" y="2361166"/>
            <a:ext cx="2734644" cy="2559717"/>
          </a:xfrm>
          <a:prstGeom prst="ellipse">
            <a:avLst/>
          </a:prstGeom>
          <a:solidFill>
            <a:srgbClr val="DCEB15">
              <a:alpha val="745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105" name="Oval 104"/>
          <p:cNvSpPr/>
          <p:nvPr/>
        </p:nvSpPr>
        <p:spPr bwMode="auto">
          <a:xfrm>
            <a:off x="5266107" y="2844706"/>
            <a:ext cx="2734644" cy="2559717"/>
          </a:xfrm>
          <a:prstGeom prst="ellipse">
            <a:avLst/>
          </a:prstGeom>
          <a:solidFill>
            <a:srgbClr val="DCEB15">
              <a:alpha val="745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43400" y="3722008"/>
            <a:ext cx="1283331" cy="962498"/>
          </a:xfrm>
          <a:prstGeom prst="rect">
            <a:avLst/>
          </a:prstGeom>
        </p:spPr>
      </p:pic>
      <p:sp>
        <p:nvSpPr>
          <p:cNvPr id="10" name="TextBox 9"/>
          <p:cNvSpPr txBox="1">
            <a:spLocks noChangeArrowheads="1"/>
          </p:cNvSpPr>
          <p:nvPr/>
        </p:nvSpPr>
        <p:spPr bwMode="auto">
          <a:xfrm>
            <a:off x="4447795" y="5360754"/>
            <a:ext cx="3733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FontTx/>
              <a:buChar char="-"/>
            </a:pPr>
            <a:r>
              <a:rPr lang="en-US" altLang="en-US" b="1" dirty="0" smtClean="0"/>
              <a:t>Contested Air / Sea / Space</a:t>
            </a:r>
          </a:p>
          <a:p>
            <a:pPr marL="285750" indent="-285750">
              <a:buFontTx/>
              <a:buChar char="-"/>
            </a:pPr>
            <a:r>
              <a:rPr lang="en-US" altLang="en-US" b="1" dirty="0" smtClean="0"/>
              <a:t>Intermittent Air / Sea LOC’s</a:t>
            </a:r>
          </a:p>
          <a:p>
            <a:pPr marL="285750" indent="-285750">
              <a:buFontTx/>
              <a:buChar char="-"/>
            </a:pPr>
            <a:r>
              <a:rPr lang="en-US" altLang="en-US" b="1" dirty="0" smtClean="0"/>
              <a:t>Degraded C4I</a:t>
            </a:r>
          </a:p>
          <a:p>
            <a:pPr marL="285750" indent="-285750">
              <a:buFontTx/>
              <a:buChar char="-"/>
            </a:pPr>
            <a:r>
              <a:rPr lang="en-US" altLang="en-US" b="1" dirty="0" smtClean="0"/>
              <a:t>Fluid – Dynamic AOR (s)</a:t>
            </a:r>
          </a:p>
          <a:p>
            <a:pPr marL="285750" indent="-285750">
              <a:buFontTx/>
              <a:buChar char="-"/>
            </a:pPr>
            <a:endParaRPr lang="en-US" altLang="en-US" b="1" dirty="0"/>
          </a:p>
        </p:txBody>
      </p:sp>
      <p:sp>
        <p:nvSpPr>
          <p:cNvPr id="106" name="Oval 105"/>
          <p:cNvSpPr/>
          <p:nvPr/>
        </p:nvSpPr>
        <p:spPr bwMode="auto">
          <a:xfrm>
            <a:off x="5923603" y="4223107"/>
            <a:ext cx="381000" cy="27269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107" name="Oval 106"/>
          <p:cNvSpPr/>
          <p:nvPr/>
        </p:nvSpPr>
        <p:spPr bwMode="auto">
          <a:xfrm>
            <a:off x="6076003" y="4375507"/>
            <a:ext cx="381000" cy="27269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108" name="Oval 107"/>
          <p:cNvSpPr/>
          <p:nvPr/>
        </p:nvSpPr>
        <p:spPr bwMode="auto">
          <a:xfrm>
            <a:off x="7435153" y="2164732"/>
            <a:ext cx="101275" cy="98713"/>
          </a:xfrm>
          <a:prstGeom prst="ellipse">
            <a:avLst/>
          </a:prstGeom>
          <a:solidFill>
            <a:srgbClr val="FFFF00"/>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109" name="Oval 108"/>
          <p:cNvSpPr/>
          <p:nvPr/>
        </p:nvSpPr>
        <p:spPr bwMode="auto">
          <a:xfrm>
            <a:off x="6198963" y="4336135"/>
            <a:ext cx="101275" cy="98713"/>
          </a:xfrm>
          <a:prstGeom prst="ellipse">
            <a:avLst/>
          </a:prstGeom>
          <a:solidFill>
            <a:srgbClr val="FFFF00"/>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816938" y="4901847"/>
            <a:ext cx="1290883" cy="863278"/>
          </a:xfrm>
          <a:prstGeom prst="rect">
            <a:avLst/>
          </a:prstGeom>
        </p:spPr>
      </p:pic>
      <p:sp>
        <p:nvSpPr>
          <p:cNvPr id="110" name="Curved Left Arrow 109"/>
          <p:cNvSpPr/>
          <p:nvPr/>
        </p:nvSpPr>
        <p:spPr bwMode="auto">
          <a:xfrm rot="15894362" flipV="1">
            <a:off x="7784018" y="2308400"/>
            <a:ext cx="531634" cy="1701048"/>
          </a:xfrm>
          <a:prstGeom prst="curvedLeft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111" name="Curved Left Arrow 110"/>
          <p:cNvSpPr/>
          <p:nvPr/>
        </p:nvSpPr>
        <p:spPr bwMode="auto">
          <a:xfrm rot="16580756">
            <a:off x="5071478" y="1153849"/>
            <a:ext cx="457200" cy="1590013"/>
          </a:xfrm>
          <a:prstGeom prst="curvedLeft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smtClean="0">
              <a:ln>
                <a:noFill/>
              </a:ln>
              <a:solidFill>
                <a:schemeClr val="tx1"/>
              </a:solidFill>
              <a:effectLst/>
              <a:latin typeface="Arial" charset="0"/>
              <a:cs typeface="Arial" charset="0"/>
            </a:endParaRPr>
          </a:p>
        </p:txBody>
      </p:sp>
      <p:sp>
        <p:nvSpPr>
          <p:cNvPr id="112" name="Arc 111"/>
          <p:cNvSpPr/>
          <p:nvPr/>
        </p:nvSpPr>
        <p:spPr bwMode="auto">
          <a:xfrm rot="15217966">
            <a:off x="8422307" y="2164044"/>
            <a:ext cx="685800" cy="747003"/>
          </a:xfrm>
          <a:prstGeom prst="arc">
            <a:avLst/>
          </a:prstGeom>
          <a:noFill/>
          <a:ln w="9525" cap="flat" cmpd="sng" algn="ctr">
            <a:solidFill>
              <a:srgbClr val="FF0000"/>
            </a:solidFill>
            <a:prstDash val="solid"/>
            <a:round/>
            <a:headEnd type="none" w="med" len="med"/>
            <a:tailEnd type="none" w="med" len="med"/>
          </a:ln>
          <a:effectLst/>
        </p:spPr>
        <p:txBody>
          <a:bodyPr rtlCol="0" anchor="ctr"/>
          <a:lstStyle/>
          <a:p>
            <a:pPr algn="ctr"/>
            <a:endParaRPr lang="en-US" dirty="0"/>
          </a:p>
        </p:txBody>
      </p:sp>
    </p:spTree>
    <p:extLst>
      <p:ext uri="{BB962C8B-B14F-4D97-AF65-F5344CB8AC3E}">
        <p14:creationId xmlns:p14="http://schemas.microsoft.com/office/powerpoint/2010/main" val="2601237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9464675" y="6029325"/>
            <a:ext cx="914400" cy="365125"/>
          </a:xfrm>
        </p:spPr>
        <p:txBody>
          <a:bodyPr/>
          <a:lstStyle/>
          <a:p>
            <a:pPr>
              <a:defRPr/>
            </a:pPr>
            <a:fld id="{5D4169A8-5C0D-4698-9030-EDF9D2BF946F}" type="slidenum">
              <a:rPr lang="en-US" altLang="en-US" smtClean="0"/>
              <a:pPr>
                <a:defRPr/>
              </a:pPr>
              <a:t>15</a:t>
            </a:fld>
            <a:endParaRPr lang="en-US" altLang="en-US" dirty="0"/>
          </a:p>
        </p:txBody>
      </p:sp>
      <p:sp>
        <p:nvSpPr>
          <p:cNvPr id="36" name="Title 1"/>
          <p:cNvSpPr>
            <a:spLocks noGrp="1"/>
          </p:cNvSpPr>
          <p:nvPr>
            <p:ph type="title"/>
          </p:nvPr>
        </p:nvSpPr>
        <p:spPr bwMode="auto">
          <a:xfrm>
            <a:off x="533400" y="215900"/>
            <a:ext cx="9144000" cy="62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b="0" i="1" dirty="0" smtClean="0">
                <a:latin typeface="Arial" panose="020B0604020202020204" pitchFamily="34" charset="0"/>
              </a:rPr>
              <a:t>More Advanced, More Costly, More Weight</a:t>
            </a:r>
          </a:p>
        </p:txBody>
      </p:sp>
      <p:cxnSp>
        <p:nvCxnSpPr>
          <p:cNvPr id="37" name="Straight Connector 5"/>
          <p:cNvCxnSpPr>
            <a:cxnSpLocks noChangeShapeType="1"/>
          </p:cNvCxnSpPr>
          <p:nvPr/>
        </p:nvCxnSpPr>
        <p:spPr bwMode="auto">
          <a:xfrm>
            <a:off x="4543425" y="1066800"/>
            <a:ext cx="0" cy="5562600"/>
          </a:xfrm>
          <a:prstGeom prst="line">
            <a:avLst/>
          </a:prstGeom>
          <a:noFill/>
          <a:ln w="44450" algn="ctr">
            <a:solidFill>
              <a:schemeClr val="tx1"/>
            </a:solidFill>
            <a:round/>
            <a:headEnd/>
            <a:tailEnd/>
          </a:ln>
          <a:extLst>
            <a:ext uri="{909E8E84-426E-40DD-AFC4-6F175D3DCCD1}">
              <a14:hiddenFill xmlns:a14="http://schemas.microsoft.com/office/drawing/2010/main">
                <a:noFill/>
              </a14:hiddenFill>
            </a:ext>
          </a:extLst>
        </p:spPr>
      </p:cxnSp>
      <p:cxnSp>
        <p:nvCxnSpPr>
          <p:cNvPr id="38" name="Straight Connector 6"/>
          <p:cNvCxnSpPr>
            <a:cxnSpLocks noChangeShapeType="1"/>
          </p:cNvCxnSpPr>
          <p:nvPr/>
        </p:nvCxnSpPr>
        <p:spPr bwMode="auto">
          <a:xfrm flipH="1">
            <a:off x="352425" y="3752850"/>
            <a:ext cx="8610600" cy="0"/>
          </a:xfrm>
          <a:prstGeom prst="line">
            <a:avLst/>
          </a:prstGeom>
          <a:noFill/>
          <a:ln w="44450" algn="ctr">
            <a:solidFill>
              <a:schemeClr val="tx1"/>
            </a:solidFill>
            <a:round/>
            <a:headEnd/>
            <a:tailEnd/>
          </a:ln>
          <a:extLst>
            <a:ext uri="{909E8E84-426E-40DD-AFC4-6F175D3DCCD1}">
              <a14:hiddenFill xmlns:a14="http://schemas.microsoft.com/office/drawing/2010/main">
                <a:noFill/>
              </a14:hiddenFill>
            </a:ext>
          </a:extLst>
        </p:spPr>
      </p:cxnSp>
      <p:pic>
        <p:nvPicPr>
          <p:cNvPr id="3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67250" y="1076325"/>
            <a:ext cx="2124075" cy="110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38975" y="2208213"/>
            <a:ext cx="1552575" cy="150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Box 19"/>
          <p:cNvSpPr txBox="1">
            <a:spLocks noChangeArrowheads="1"/>
          </p:cNvSpPr>
          <p:nvPr/>
        </p:nvSpPr>
        <p:spPr bwMode="auto">
          <a:xfrm>
            <a:off x="5310188" y="2219325"/>
            <a:ext cx="1004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dirty="0"/>
              <a:t>CH-46</a:t>
            </a:r>
          </a:p>
        </p:txBody>
      </p:sp>
      <p:sp>
        <p:nvSpPr>
          <p:cNvPr id="42" name="TextBox 20"/>
          <p:cNvSpPr txBox="1">
            <a:spLocks noChangeArrowheads="1"/>
          </p:cNvSpPr>
          <p:nvPr/>
        </p:nvSpPr>
        <p:spPr bwMode="auto">
          <a:xfrm>
            <a:off x="6297613" y="2957513"/>
            <a:ext cx="1004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dirty="0"/>
              <a:t>MV-22</a:t>
            </a:r>
          </a:p>
        </p:txBody>
      </p:sp>
      <p:cxnSp>
        <p:nvCxnSpPr>
          <p:cNvPr id="43" name="Straight Connector 24"/>
          <p:cNvCxnSpPr>
            <a:cxnSpLocks noChangeShapeType="1"/>
          </p:cNvCxnSpPr>
          <p:nvPr/>
        </p:nvCxnSpPr>
        <p:spPr bwMode="auto">
          <a:xfrm flipH="1">
            <a:off x="228600" y="3848100"/>
            <a:ext cx="4191000" cy="28575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4" name="Straight Connector 34"/>
          <p:cNvCxnSpPr>
            <a:cxnSpLocks noChangeShapeType="1"/>
          </p:cNvCxnSpPr>
          <p:nvPr/>
        </p:nvCxnSpPr>
        <p:spPr bwMode="auto">
          <a:xfrm flipH="1">
            <a:off x="4605338" y="1066800"/>
            <a:ext cx="4081462" cy="26304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pic>
        <p:nvPicPr>
          <p:cNvPr id="45"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8450" y="3921125"/>
            <a:ext cx="2012950" cy="128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xtBox 39"/>
          <p:cNvSpPr txBox="1">
            <a:spLocks noChangeArrowheads="1"/>
          </p:cNvSpPr>
          <p:nvPr/>
        </p:nvSpPr>
        <p:spPr bwMode="auto">
          <a:xfrm>
            <a:off x="696913" y="5230813"/>
            <a:ext cx="1284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dirty="0"/>
              <a:t>M151 Jeep</a:t>
            </a:r>
          </a:p>
        </p:txBody>
      </p:sp>
      <p:sp>
        <p:nvSpPr>
          <p:cNvPr id="47" name="TextBox 40"/>
          <p:cNvSpPr txBox="1">
            <a:spLocks noChangeArrowheads="1"/>
          </p:cNvSpPr>
          <p:nvPr/>
        </p:nvSpPr>
        <p:spPr bwMode="auto">
          <a:xfrm>
            <a:off x="1676400" y="5940425"/>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dirty="0" smtClean="0"/>
              <a:t>MRAP</a:t>
            </a:r>
            <a:endParaRPr lang="en-US" altLang="en-US" sz="1400" b="1" dirty="0"/>
          </a:p>
        </p:txBody>
      </p:sp>
      <p:pic>
        <p:nvPicPr>
          <p:cNvPr id="48"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57800" y="4054475"/>
            <a:ext cx="1674813"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2"/>
          <p:cNvSpPr txBox="1">
            <a:spLocks noChangeArrowheads="1"/>
          </p:cNvSpPr>
          <p:nvPr/>
        </p:nvSpPr>
        <p:spPr bwMode="auto">
          <a:xfrm>
            <a:off x="1066800" y="990600"/>
            <a:ext cx="34766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00" b="1" dirty="0"/>
              <a:t>Marine Corps Infantry Combat Equipment</a:t>
            </a:r>
          </a:p>
        </p:txBody>
      </p:sp>
      <p:pic>
        <p:nvPicPr>
          <p:cNvPr id="51" name="Picture 20"/>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43150" y="1295400"/>
            <a:ext cx="1847850" cy="2389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2" name="TextBox 23"/>
          <p:cNvSpPr txBox="1">
            <a:spLocks noChangeArrowheads="1"/>
          </p:cNvSpPr>
          <p:nvPr/>
        </p:nvSpPr>
        <p:spPr bwMode="auto">
          <a:xfrm>
            <a:off x="5053013" y="3775075"/>
            <a:ext cx="34766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00" b="1" dirty="0"/>
              <a:t>Marine Corps Infantry Bn 2000 vs. 2015</a:t>
            </a:r>
          </a:p>
        </p:txBody>
      </p:sp>
      <p:sp>
        <p:nvSpPr>
          <p:cNvPr id="53" name="TextBox 4"/>
          <p:cNvSpPr txBox="1">
            <a:spLocks noChangeArrowheads="1"/>
          </p:cNvSpPr>
          <p:nvPr/>
        </p:nvSpPr>
        <p:spPr bwMode="auto">
          <a:xfrm>
            <a:off x="3324225" y="3478213"/>
            <a:ext cx="993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dirty="0"/>
              <a:t>93 pounds</a:t>
            </a:r>
          </a:p>
        </p:txBody>
      </p:sp>
      <p:sp>
        <p:nvSpPr>
          <p:cNvPr id="54" name="Rectangle 1"/>
          <p:cNvSpPr>
            <a:spLocks noChangeArrowheads="1"/>
          </p:cNvSpPr>
          <p:nvPr/>
        </p:nvSpPr>
        <p:spPr bwMode="auto">
          <a:xfrm>
            <a:off x="6958013" y="4056063"/>
            <a:ext cx="205263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450" indent="-171450" eaLnBrk="1" hangingPunct="1">
              <a:buFont typeface="Arial" panose="020B0604020202020204" pitchFamily="34" charset="0"/>
              <a:buChar char="•"/>
              <a:defRPr/>
            </a:pPr>
            <a:r>
              <a:rPr lang="en-US" altLang="en-US" sz="1000" dirty="0" smtClean="0"/>
              <a:t>USMC infantry battalion in 2001 = 3,205 PEIs.</a:t>
            </a:r>
          </a:p>
          <a:p>
            <a:pPr eaLnBrk="1" hangingPunct="1">
              <a:defRPr/>
            </a:pPr>
            <a:endParaRPr lang="en-US" altLang="en-US" sz="1000" dirty="0" smtClean="0"/>
          </a:p>
          <a:p>
            <a:pPr marL="171450" indent="-171450" eaLnBrk="1" hangingPunct="1">
              <a:buFont typeface="Arial" panose="020B0604020202020204" pitchFamily="34" charset="0"/>
              <a:buChar char="•"/>
              <a:defRPr/>
            </a:pPr>
            <a:r>
              <a:rPr lang="en-US" altLang="en-US" sz="1000" dirty="0" smtClean="0"/>
              <a:t>USMC infantry battalion in 2012 = 8,400+ PEIs.</a:t>
            </a:r>
          </a:p>
        </p:txBody>
      </p:sp>
      <p:sp>
        <p:nvSpPr>
          <p:cNvPr id="55" name="TextBox 4"/>
          <p:cNvSpPr txBox="1">
            <a:spLocks noChangeArrowheads="1"/>
          </p:cNvSpPr>
          <p:nvPr/>
        </p:nvSpPr>
        <p:spPr bwMode="auto">
          <a:xfrm>
            <a:off x="2425700" y="3479800"/>
            <a:ext cx="993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dirty="0"/>
              <a:t>75 pounds</a:t>
            </a:r>
          </a:p>
        </p:txBody>
      </p:sp>
      <p:sp>
        <p:nvSpPr>
          <p:cNvPr id="56" name="Rectangle 55"/>
          <p:cNvSpPr/>
          <p:nvPr/>
        </p:nvSpPr>
        <p:spPr>
          <a:xfrm>
            <a:off x="301625" y="2505075"/>
            <a:ext cx="1870075" cy="1169988"/>
          </a:xfrm>
          <a:prstGeom prst="rect">
            <a:avLst/>
          </a:prstGeom>
        </p:spPr>
        <p:txBody>
          <a:bodyPr>
            <a:spAutoFit/>
          </a:bodyPr>
          <a:lstStyle/>
          <a:p>
            <a:pPr marL="171450" indent="-171450" eaLnBrk="1" hangingPunct="1">
              <a:buFont typeface="Arial" panose="020B0604020202020204" pitchFamily="34" charset="0"/>
              <a:buChar char="•"/>
              <a:defRPr/>
            </a:pPr>
            <a:r>
              <a:rPr lang="en-US" sz="1000" dirty="0">
                <a:latin typeface="Arial" charset="0"/>
                <a:cs typeface="Arial" charset="0"/>
              </a:rPr>
              <a:t>In 1980 the “per-Marine planning factor” for strategic airlift was 295 pounds.</a:t>
            </a:r>
          </a:p>
          <a:p>
            <a:pPr eaLnBrk="1" hangingPunct="1">
              <a:defRPr/>
            </a:pPr>
            <a:endParaRPr lang="en-US" sz="1000" dirty="0">
              <a:latin typeface="Arial" charset="0"/>
              <a:cs typeface="Arial" charset="0"/>
            </a:endParaRPr>
          </a:p>
          <a:p>
            <a:pPr marL="171450" indent="-171450" eaLnBrk="1" hangingPunct="1">
              <a:buFont typeface="Arial" panose="020B0604020202020204" pitchFamily="34" charset="0"/>
              <a:buChar char="•"/>
              <a:defRPr/>
            </a:pPr>
            <a:r>
              <a:rPr lang="en-US" sz="1000" dirty="0">
                <a:latin typeface="Arial" charset="0"/>
                <a:cs typeface="Arial" charset="0"/>
              </a:rPr>
              <a:t>In 2010 that number was 400 pounds.</a:t>
            </a:r>
          </a:p>
        </p:txBody>
      </p:sp>
      <p:sp>
        <p:nvSpPr>
          <p:cNvPr id="57" name="Rectangle 2"/>
          <p:cNvSpPr>
            <a:spLocks noChangeArrowheads="1"/>
          </p:cNvSpPr>
          <p:nvPr/>
        </p:nvSpPr>
        <p:spPr bwMode="auto">
          <a:xfrm>
            <a:off x="415925" y="1293813"/>
            <a:ext cx="18700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dirty="0"/>
              <a:t>Main 2015 Cost Drivers</a:t>
            </a:r>
          </a:p>
          <a:p>
            <a:pPr eaLnBrk="1" hangingPunct="1"/>
            <a:r>
              <a:rPr lang="en-US" altLang="en-US" sz="1000" b="1" dirty="0"/>
              <a:t>(No 2000 Equivalent)</a:t>
            </a:r>
          </a:p>
          <a:p>
            <a:pPr eaLnBrk="1" hangingPunct="1"/>
            <a:r>
              <a:rPr lang="en-US" altLang="en-US" sz="1000" dirty="0"/>
              <a:t>Radio Set	$3,872</a:t>
            </a:r>
          </a:p>
          <a:p>
            <a:pPr eaLnBrk="1" hangingPunct="1"/>
            <a:r>
              <a:rPr lang="en-US" altLang="en-US" sz="1000" dirty="0"/>
              <a:t>SAPI	$2,205</a:t>
            </a:r>
          </a:p>
          <a:p>
            <a:pPr eaLnBrk="1" hangingPunct="1"/>
            <a:r>
              <a:rPr lang="en-US" altLang="en-US" sz="1000" dirty="0"/>
              <a:t>IR Laser	$1,331</a:t>
            </a:r>
          </a:p>
          <a:p>
            <a:pPr eaLnBrk="1" hangingPunct="1"/>
            <a:r>
              <a:rPr lang="en-US" altLang="en-US" sz="1000" dirty="0"/>
              <a:t>Rifle Optics	</a:t>
            </a:r>
            <a:r>
              <a:rPr lang="en-US" altLang="en-US" sz="1000" u="sng" dirty="0"/>
              <a:t>$  865</a:t>
            </a:r>
          </a:p>
          <a:p>
            <a:pPr eaLnBrk="1" hangingPunct="1"/>
            <a:r>
              <a:rPr lang="en-US" altLang="en-US" sz="1000" dirty="0"/>
              <a:t>	$8,273</a:t>
            </a:r>
          </a:p>
        </p:txBody>
      </p:sp>
      <p:sp>
        <p:nvSpPr>
          <p:cNvPr id="58" name="Rectangle 24"/>
          <p:cNvSpPr>
            <a:spLocks noChangeArrowheads="1"/>
          </p:cNvSpPr>
          <p:nvPr/>
        </p:nvSpPr>
        <p:spPr bwMode="auto">
          <a:xfrm>
            <a:off x="6781800" y="1046163"/>
            <a:ext cx="18700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a:t>Weight: 23K </a:t>
            </a:r>
            <a:r>
              <a:rPr lang="en-US" altLang="en-US" sz="1000" dirty="0" smtClean="0"/>
              <a:t>lbs.</a:t>
            </a:r>
            <a:endParaRPr lang="en-US" altLang="en-US" sz="1000" dirty="0"/>
          </a:p>
          <a:p>
            <a:pPr eaLnBrk="1" hangingPunct="1"/>
            <a:r>
              <a:rPr lang="en-US" altLang="en-US" sz="1000" dirty="0"/>
              <a:t>Range: 265 nm</a:t>
            </a:r>
          </a:p>
          <a:p>
            <a:pPr eaLnBrk="1" hangingPunct="1"/>
            <a:r>
              <a:rPr lang="en-US" altLang="en-US" sz="1000" dirty="0"/>
              <a:t>Cost: $26M</a:t>
            </a:r>
          </a:p>
        </p:txBody>
      </p:sp>
      <p:sp>
        <p:nvSpPr>
          <p:cNvPr id="59" name="Rectangle 25"/>
          <p:cNvSpPr>
            <a:spLocks noChangeArrowheads="1"/>
          </p:cNvSpPr>
          <p:nvPr/>
        </p:nvSpPr>
        <p:spPr bwMode="auto">
          <a:xfrm>
            <a:off x="4572000" y="2427288"/>
            <a:ext cx="18700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a:t>Fuel consumption: 380 gal</a:t>
            </a:r>
          </a:p>
          <a:p>
            <a:pPr eaLnBrk="1" hangingPunct="1"/>
            <a:r>
              <a:rPr lang="en-US" altLang="en-US" sz="1000" dirty="0"/>
              <a:t>Lift: 14 troops; 4K </a:t>
            </a:r>
            <a:r>
              <a:rPr lang="en-US" altLang="en-US" sz="1000" dirty="0" smtClean="0"/>
              <a:t>lbs.</a:t>
            </a:r>
            <a:endParaRPr lang="en-US" altLang="en-US" sz="1000" dirty="0"/>
          </a:p>
          <a:p>
            <a:pPr eaLnBrk="1" hangingPunct="1"/>
            <a:r>
              <a:rPr lang="en-US" altLang="en-US" sz="1000" dirty="0"/>
              <a:t>        cargo</a:t>
            </a:r>
          </a:p>
        </p:txBody>
      </p:sp>
      <p:sp>
        <p:nvSpPr>
          <p:cNvPr id="60" name="Rectangle 26"/>
          <p:cNvSpPr>
            <a:spLocks noChangeArrowheads="1"/>
          </p:cNvSpPr>
          <p:nvPr/>
        </p:nvSpPr>
        <p:spPr bwMode="auto">
          <a:xfrm>
            <a:off x="7594600" y="1677988"/>
            <a:ext cx="18700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a:t>Weight: 33K </a:t>
            </a:r>
            <a:r>
              <a:rPr lang="en-US" altLang="en-US" sz="1000" dirty="0" smtClean="0"/>
              <a:t>lbs.</a:t>
            </a:r>
            <a:endParaRPr lang="en-US" altLang="en-US" sz="1000" dirty="0"/>
          </a:p>
          <a:p>
            <a:pPr eaLnBrk="1" hangingPunct="1"/>
            <a:r>
              <a:rPr lang="en-US" altLang="en-US" sz="1000" dirty="0"/>
              <a:t>Range: 428 nm</a:t>
            </a:r>
          </a:p>
          <a:p>
            <a:pPr eaLnBrk="1" hangingPunct="1"/>
            <a:r>
              <a:rPr lang="en-US" altLang="en-US" sz="1000" dirty="0"/>
              <a:t>Cost: $67M</a:t>
            </a:r>
          </a:p>
        </p:txBody>
      </p:sp>
      <p:sp>
        <p:nvSpPr>
          <p:cNvPr id="61" name="Rectangle 27"/>
          <p:cNvSpPr>
            <a:spLocks noChangeArrowheads="1"/>
          </p:cNvSpPr>
          <p:nvPr/>
        </p:nvSpPr>
        <p:spPr bwMode="auto">
          <a:xfrm>
            <a:off x="5300663" y="3187700"/>
            <a:ext cx="1870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a:t>Fuel consumption: 2040 gal</a:t>
            </a:r>
          </a:p>
          <a:p>
            <a:pPr eaLnBrk="1" hangingPunct="1"/>
            <a:r>
              <a:rPr lang="en-US" altLang="en-US" sz="1000" dirty="0"/>
              <a:t>Lift: 24 troops; 20K </a:t>
            </a:r>
            <a:r>
              <a:rPr lang="en-US" altLang="en-US" sz="1000" dirty="0" smtClean="0"/>
              <a:t>lbs.</a:t>
            </a:r>
            <a:endParaRPr lang="en-US" altLang="en-US" sz="1000" dirty="0"/>
          </a:p>
          <a:p>
            <a:pPr eaLnBrk="1" hangingPunct="1"/>
            <a:r>
              <a:rPr lang="en-US" altLang="en-US" sz="1000" dirty="0"/>
              <a:t>        cargo</a:t>
            </a:r>
          </a:p>
        </p:txBody>
      </p:sp>
      <p:sp>
        <p:nvSpPr>
          <p:cNvPr id="62" name="Rectangle 28"/>
          <p:cNvSpPr>
            <a:spLocks noChangeArrowheads="1"/>
          </p:cNvSpPr>
          <p:nvPr/>
        </p:nvSpPr>
        <p:spPr bwMode="auto">
          <a:xfrm>
            <a:off x="2286000" y="3860800"/>
            <a:ext cx="1870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a:t>Weight: 3950 </a:t>
            </a:r>
            <a:r>
              <a:rPr lang="en-US" altLang="en-US" sz="1000" dirty="0" smtClean="0"/>
              <a:t>lbs.</a:t>
            </a:r>
            <a:endParaRPr lang="en-US" altLang="en-US" sz="1000" dirty="0"/>
          </a:p>
          <a:p>
            <a:pPr eaLnBrk="1" hangingPunct="1"/>
            <a:r>
              <a:rPr lang="en-US" altLang="en-US" sz="1000" dirty="0"/>
              <a:t>Cost: $1K</a:t>
            </a:r>
          </a:p>
        </p:txBody>
      </p:sp>
      <p:sp>
        <p:nvSpPr>
          <p:cNvPr id="63" name="Rectangle 29"/>
          <p:cNvSpPr>
            <a:spLocks noChangeArrowheads="1"/>
          </p:cNvSpPr>
          <p:nvPr/>
        </p:nvSpPr>
        <p:spPr bwMode="auto">
          <a:xfrm>
            <a:off x="0" y="5475288"/>
            <a:ext cx="18700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a:t>Fuel consumption: 17.3 MPG</a:t>
            </a:r>
          </a:p>
          <a:p>
            <a:pPr eaLnBrk="1" hangingPunct="1"/>
            <a:r>
              <a:rPr lang="en-US" altLang="en-US" sz="1000" dirty="0"/>
              <a:t>Production Rate: 1 per</a:t>
            </a:r>
          </a:p>
          <a:p>
            <a:pPr eaLnBrk="1" hangingPunct="1"/>
            <a:r>
              <a:rPr lang="en-US" altLang="en-US" sz="1000" dirty="0"/>
              <a:t>     1.5 minutes</a:t>
            </a:r>
          </a:p>
        </p:txBody>
      </p:sp>
      <p:sp>
        <p:nvSpPr>
          <p:cNvPr id="64" name="Rectangle 30"/>
          <p:cNvSpPr>
            <a:spLocks noChangeArrowheads="1"/>
          </p:cNvSpPr>
          <p:nvPr/>
        </p:nvSpPr>
        <p:spPr bwMode="auto">
          <a:xfrm>
            <a:off x="887413" y="6203950"/>
            <a:ext cx="1870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a:t>Weight: </a:t>
            </a:r>
            <a:r>
              <a:rPr lang="en-US" altLang="en-US" sz="1000" dirty="0" smtClean="0"/>
              <a:t>30 tons</a:t>
            </a:r>
            <a:endParaRPr lang="en-US" altLang="en-US" sz="1000" dirty="0"/>
          </a:p>
          <a:p>
            <a:pPr eaLnBrk="1" hangingPunct="1"/>
            <a:r>
              <a:rPr lang="en-US" altLang="en-US" sz="1000" dirty="0"/>
              <a:t>Fuel consumption: </a:t>
            </a:r>
            <a:r>
              <a:rPr lang="en-US" altLang="en-US" sz="1000" dirty="0" smtClean="0"/>
              <a:t>5.6 MPG</a:t>
            </a:r>
            <a:endParaRPr lang="en-US" altLang="en-US" sz="1000" dirty="0"/>
          </a:p>
          <a:p>
            <a:pPr eaLnBrk="1" hangingPunct="1"/>
            <a:r>
              <a:rPr lang="en-US" altLang="en-US" sz="1000" dirty="0"/>
              <a:t>Cost: </a:t>
            </a:r>
            <a:r>
              <a:rPr lang="en-US" altLang="en-US" sz="1000" dirty="0" smtClean="0"/>
              <a:t>over $500K</a:t>
            </a:r>
            <a:endParaRPr lang="en-US" altLang="en-US" sz="1000" dirty="0"/>
          </a:p>
        </p:txBody>
      </p:sp>
      <p:sp>
        <p:nvSpPr>
          <p:cNvPr id="65" name="Rectangle 64"/>
          <p:cNvSpPr/>
          <p:nvPr/>
        </p:nvSpPr>
        <p:spPr>
          <a:xfrm>
            <a:off x="6958013" y="4986338"/>
            <a:ext cx="2146300" cy="1631950"/>
          </a:xfrm>
          <a:prstGeom prst="rect">
            <a:avLst/>
          </a:prstGeom>
        </p:spPr>
        <p:txBody>
          <a:bodyPr>
            <a:spAutoFit/>
          </a:bodyPr>
          <a:lstStyle/>
          <a:p>
            <a:pPr algn="ctr" eaLnBrk="1" hangingPunct="1">
              <a:defRPr/>
            </a:pPr>
            <a:r>
              <a:rPr lang="en-US" sz="1000" dirty="0">
                <a:latin typeface="+mj-lt"/>
                <a:cs typeface="Times New Roman" panose="02020603050405020304" pitchFamily="18" charset="0"/>
              </a:rPr>
              <a:t>Major Plus-Ups</a:t>
            </a:r>
          </a:p>
          <a:p>
            <a:pPr eaLnBrk="1" hangingPunct="1">
              <a:defRPr/>
            </a:pPr>
            <a:r>
              <a:rPr lang="en-US" sz="1000" dirty="0">
                <a:latin typeface="+mj-lt"/>
                <a:cs typeface="Times New Roman" panose="02020603050405020304" pitchFamily="18" charset="0"/>
              </a:rPr>
              <a:t>   </a:t>
            </a:r>
            <a:endParaRPr lang="en-US" sz="1000" u="sng" dirty="0">
              <a:latin typeface="+mj-lt"/>
              <a:cs typeface="Times New Roman" panose="02020603050405020304" pitchFamily="18" charset="0"/>
            </a:endParaRPr>
          </a:p>
          <a:p>
            <a:pPr eaLnBrk="1" hangingPunct="1">
              <a:defRPr/>
            </a:pPr>
            <a:r>
              <a:rPr lang="en-US" sz="1000" dirty="0">
                <a:latin typeface="+mj-lt"/>
                <a:cs typeface="Times New Roman" panose="02020603050405020304" pitchFamily="18" charset="0"/>
              </a:rPr>
              <a:t>RADIO SET	         </a:t>
            </a:r>
          </a:p>
          <a:p>
            <a:pPr eaLnBrk="1" hangingPunct="1">
              <a:defRPr/>
            </a:pPr>
            <a:r>
              <a:rPr lang="en-US" sz="1000" dirty="0">
                <a:latin typeface="+mj-lt"/>
                <a:cs typeface="Times New Roman" panose="02020603050405020304" pitchFamily="18" charset="0"/>
              </a:rPr>
              <a:t>COMBAT OPS CENTER         </a:t>
            </a:r>
          </a:p>
          <a:p>
            <a:pPr eaLnBrk="1" hangingPunct="1">
              <a:defRPr/>
            </a:pPr>
            <a:r>
              <a:rPr lang="en-US" sz="1000" dirty="0">
                <a:latin typeface="+mj-lt"/>
                <a:cs typeface="Times New Roman" panose="02020603050405020304" pitchFamily="18" charset="0"/>
              </a:rPr>
              <a:t>COMD AND CNTRL      </a:t>
            </a:r>
          </a:p>
          <a:p>
            <a:pPr eaLnBrk="1" hangingPunct="1">
              <a:defRPr/>
            </a:pPr>
            <a:r>
              <a:rPr lang="en-US" sz="1000" dirty="0">
                <a:latin typeface="+mj-lt"/>
                <a:cs typeface="Times New Roman" panose="02020603050405020304" pitchFamily="18" charset="0"/>
              </a:rPr>
              <a:t>SAPI	          </a:t>
            </a:r>
          </a:p>
          <a:p>
            <a:pPr eaLnBrk="1" hangingPunct="1">
              <a:defRPr/>
            </a:pPr>
            <a:r>
              <a:rPr lang="en-US" sz="1000" dirty="0">
                <a:latin typeface="+mj-lt"/>
                <a:cs typeface="Times New Roman" panose="02020603050405020304" pitchFamily="18" charset="0"/>
              </a:rPr>
              <a:t>TRUCK,UTILITY	           </a:t>
            </a:r>
          </a:p>
          <a:p>
            <a:pPr eaLnBrk="1" hangingPunct="1">
              <a:defRPr/>
            </a:pPr>
            <a:r>
              <a:rPr lang="en-US" sz="1000" dirty="0">
                <a:latin typeface="+mj-lt"/>
                <a:cs typeface="Times New Roman" panose="02020603050405020304" pitchFamily="18" charset="0"/>
              </a:rPr>
              <a:t>ARMOR SET</a:t>
            </a:r>
          </a:p>
          <a:p>
            <a:pPr eaLnBrk="1" hangingPunct="1">
              <a:defRPr/>
            </a:pPr>
            <a:r>
              <a:rPr lang="en-US" sz="1000" dirty="0">
                <a:latin typeface="+mj-lt"/>
                <a:cs typeface="Times New Roman" panose="02020603050405020304" pitchFamily="18" charset="0"/>
              </a:rPr>
              <a:t>LAUNCH UNIT </a:t>
            </a:r>
          </a:p>
          <a:p>
            <a:pPr eaLnBrk="1" hangingPunct="1">
              <a:defRPr/>
            </a:pPr>
            <a:r>
              <a:rPr lang="en-US" sz="1000" dirty="0">
                <a:latin typeface="+mj-lt"/>
                <a:cs typeface="Times New Roman" panose="02020603050405020304" pitchFamily="18" charset="0"/>
              </a:rPr>
              <a:t>NIGHT VISION DEVICES	         </a:t>
            </a:r>
          </a:p>
        </p:txBody>
      </p:sp>
      <p:sp>
        <p:nvSpPr>
          <p:cNvPr id="66" name="Slide Number Placeholder 2"/>
          <p:cNvSpPr txBox="1">
            <a:spLocks/>
          </p:cNvSpPr>
          <p:nvPr/>
        </p:nvSpPr>
        <p:spPr>
          <a:xfrm>
            <a:off x="8305800" y="6492875"/>
            <a:ext cx="9144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D4169A8-5C0D-4698-9030-EDF9D2BF946F}" type="slidenum">
              <a:rPr lang="en-US" altLang="en-US" smtClean="0"/>
              <a:pPr>
                <a:defRPr/>
              </a:pPr>
              <a:t>15</a:t>
            </a:fld>
            <a:endParaRPr lang="en-US" altLang="en-US" dirty="0"/>
          </a:p>
        </p:txBody>
      </p:sp>
      <p:pic>
        <p:nvPicPr>
          <p:cNvPr id="2" name="Picture 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584448" y="5196066"/>
            <a:ext cx="1835151" cy="1124722"/>
          </a:xfrm>
          <a:prstGeom prst="rect">
            <a:avLst/>
          </a:prstGeom>
        </p:spPr>
      </p:pic>
    </p:spTree>
    <p:extLst>
      <p:ext uri="{BB962C8B-B14F-4D97-AF65-F5344CB8AC3E}">
        <p14:creationId xmlns:p14="http://schemas.microsoft.com/office/powerpoint/2010/main" val="726576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048000" y="5600445"/>
            <a:ext cx="2926943" cy="1109455"/>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r" defTabSz="914400" rtl="0" eaLnBrk="0" fontAlgn="base" latinLnBrk="0" hangingPunct="0">
              <a:lnSpc>
                <a:spcPct val="80000"/>
              </a:lnSpc>
              <a:spcBef>
                <a:spcPct val="20000"/>
              </a:spcBef>
              <a:spcAft>
                <a:spcPct val="0"/>
              </a:spcAft>
              <a:buClr>
                <a:srgbClr val="FF0000"/>
              </a:buClr>
              <a:buSzTx/>
              <a:tabLst/>
            </a:pPr>
            <a:r>
              <a:rPr kumimoji="0" lang="en-US" sz="1000" b="1" i="0" u="none" strike="noStrike" cap="none" normalizeH="0" baseline="0" dirty="0" smtClean="0">
                <a:ln>
                  <a:noFill/>
                </a:ln>
                <a:solidFill>
                  <a:schemeClr val="bg1"/>
                </a:solidFill>
                <a:effectLst/>
                <a:latin typeface="Arial" charset="0"/>
                <a:cs typeface="Arial" charset="0"/>
              </a:rPr>
              <a:t>The Organization</a:t>
            </a:r>
          </a:p>
        </p:txBody>
      </p:sp>
      <p:sp>
        <p:nvSpPr>
          <p:cNvPr id="6" name="Rectangle 5"/>
          <p:cNvSpPr/>
          <p:nvPr/>
        </p:nvSpPr>
        <p:spPr bwMode="auto">
          <a:xfrm>
            <a:off x="3157099" y="5791201"/>
            <a:ext cx="1370044" cy="83820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r" defTabSz="914400" rtl="0" eaLnBrk="0" fontAlgn="base" latinLnBrk="0" hangingPunct="0">
              <a:lnSpc>
                <a:spcPct val="80000"/>
              </a:lnSpc>
              <a:spcBef>
                <a:spcPct val="20000"/>
              </a:spcBef>
              <a:spcAft>
                <a:spcPct val="0"/>
              </a:spcAft>
              <a:buClr>
                <a:srgbClr val="FF0000"/>
              </a:buClr>
              <a:buSzTx/>
              <a:tabLst/>
            </a:pPr>
            <a:r>
              <a:rPr kumimoji="0" lang="en-US" sz="1000" b="1" i="0" u="none" strike="noStrike" cap="none" normalizeH="0" baseline="0" dirty="0" smtClean="0">
                <a:ln>
                  <a:noFill/>
                </a:ln>
                <a:solidFill>
                  <a:schemeClr val="bg1"/>
                </a:solidFill>
                <a:effectLst/>
                <a:latin typeface="Arial" charset="0"/>
                <a:cs typeface="Arial" charset="0"/>
              </a:rPr>
              <a:t>The Leaders</a:t>
            </a:r>
          </a:p>
        </p:txBody>
      </p:sp>
      <p:sp>
        <p:nvSpPr>
          <p:cNvPr id="2" name="Title 1"/>
          <p:cNvSpPr>
            <a:spLocks noGrp="1"/>
          </p:cNvSpPr>
          <p:nvPr>
            <p:ph type="title"/>
          </p:nvPr>
        </p:nvSpPr>
        <p:spPr/>
        <p:txBody>
          <a:bodyPr/>
          <a:lstStyle/>
          <a:p>
            <a:r>
              <a:rPr lang="en-US" sz="3600" b="0" i="1" dirty="0" smtClean="0">
                <a:latin typeface="+mj-lt"/>
              </a:rPr>
              <a:t>The Vision – and the Reality</a:t>
            </a:r>
            <a:endParaRPr lang="en-US" sz="3600" b="0" i="1" dirty="0">
              <a:latin typeface="+mj-lt"/>
            </a:endParaRPr>
          </a:p>
        </p:txBody>
      </p:sp>
      <p:sp>
        <p:nvSpPr>
          <p:cNvPr id="3" name="Content Placeholder 2"/>
          <p:cNvSpPr>
            <a:spLocks noGrp="1"/>
          </p:cNvSpPr>
          <p:nvPr>
            <p:ph idx="1"/>
          </p:nvPr>
        </p:nvSpPr>
        <p:spPr>
          <a:xfrm>
            <a:off x="339365" y="1282045"/>
            <a:ext cx="8587819" cy="3061355"/>
          </a:xfrm>
        </p:spPr>
        <p:txBody>
          <a:bodyPr/>
          <a:lstStyle/>
          <a:p>
            <a:r>
              <a:rPr lang="en-US" sz="1400" dirty="0" smtClean="0"/>
              <a:t>The Vision</a:t>
            </a:r>
          </a:p>
          <a:p>
            <a:pPr lvl="1"/>
            <a:r>
              <a:rPr lang="en-US" sz="1200" u="sng" dirty="0" smtClean="0"/>
              <a:t>Technologically</a:t>
            </a:r>
            <a:r>
              <a:rPr lang="en-US" sz="1200" dirty="0" smtClean="0"/>
              <a:t>: </a:t>
            </a:r>
            <a:r>
              <a:rPr lang="en-US" sz="1200" dirty="0"/>
              <a:t>Additive Manufacturing, Autonomy, Artificial Intelligence, Unmanned Systems, </a:t>
            </a:r>
            <a:r>
              <a:rPr lang="en-US" sz="1200" dirty="0" err="1"/>
              <a:t>Hypersonics</a:t>
            </a:r>
            <a:r>
              <a:rPr lang="en-US" sz="1200" dirty="0"/>
              <a:t>, Advanced Sensors, </a:t>
            </a:r>
            <a:r>
              <a:rPr lang="en-US" sz="1200" dirty="0" smtClean="0"/>
              <a:t>Mobile Devices, Mixed Reality, Counter-UAS, Long-Range </a:t>
            </a:r>
            <a:r>
              <a:rPr lang="en-US" sz="1200" dirty="0"/>
              <a:t>Missiles</a:t>
            </a:r>
            <a:r>
              <a:rPr lang="en-US" sz="1200" dirty="0" smtClean="0"/>
              <a:t>, ….?</a:t>
            </a:r>
          </a:p>
          <a:p>
            <a:pPr lvl="1"/>
            <a:r>
              <a:rPr lang="en-US" sz="1200" u="sng" dirty="0" smtClean="0"/>
              <a:t>Operationally</a:t>
            </a:r>
            <a:r>
              <a:rPr lang="en-US" sz="1200" dirty="0" smtClean="0"/>
              <a:t>: Marine Operating Concept + Expeditionary Advanced Basing + Littoral Ops In Contested Environments + Multi Domain Battlespace + …? </a:t>
            </a:r>
          </a:p>
          <a:p>
            <a:pPr lvl="1"/>
            <a:endParaRPr lang="en-US" sz="1200" dirty="0"/>
          </a:p>
          <a:p>
            <a:r>
              <a:rPr lang="en-US" sz="1400" dirty="0" smtClean="0"/>
              <a:t>The Reality (The Marine Corps Has Been Here Before…But It’s Been A While)</a:t>
            </a:r>
          </a:p>
          <a:p>
            <a:pPr lvl="1"/>
            <a:r>
              <a:rPr lang="en-US" sz="1200" dirty="0" smtClean="0"/>
              <a:t>What’s Easy</a:t>
            </a:r>
          </a:p>
          <a:p>
            <a:pPr lvl="2"/>
            <a:r>
              <a:rPr lang="en-US" sz="1050" dirty="0" smtClean="0"/>
              <a:t>Buying New Tech</a:t>
            </a:r>
          </a:p>
          <a:p>
            <a:pPr lvl="2"/>
            <a:r>
              <a:rPr lang="en-US" sz="1050" dirty="0" smtClean="0"/>
              <a:t>Writing New Concepts</a:t>
            </a:r>
          </a:p>
          <a:p>
            <a:pPr marL="914400" lvl="2" indent="0">
              <a:buNone/>
            </a:pPr>
            <a:endParaRPr lang="en-US" sz="1050" dirty="0" smtClean="0"/>
          </a:p>
          <a:p>
            <a:pPr marL="914400" lvl="2" indent="0">
              <a:buNone/>
            </a:pPr>
            <a:endParaRPr lang="en-US" sz="1050" dirty="0" smtClean="0"/>
          </a:p>
          <a:p>
            <a:pPr lvl="1"/>
            <a:r>
              <a:rPr lang="en-US" sz="1200" dirty="0" smtClean="0"/>
              <a:t>What’s Hard</a:t>
            </a:r>
          </a:p>
          <a:p>
            <a:pPr lvl="2"/>
            <a:r>
              <a:rPr lang="en-US" sz="1050" dirty="0" smtClean="0"/>
              <a:t>Turning Concepts &amp; Tech into Competitive Doctrinal Advantage</a:t>
            </a:r>
          </a:p>
          <a:p>
            <a:pPr lvl="2"/>
            <a:r>
              <a:rPr lang="en-US" sz="1050" dirty="0" smtClean="0"/>
              <a:t>Altering Higher &amp; Adjacent Policy</a:t>
            </a:r>
          </a:p>
          <a:p>
            <a:pPr lvl="2"/>
            <a:r>
              <a:rPr lang="en-US" sz="1050" dirty="0" smtClean="0"/>
              <a:t>Leadership Change Management</a:t>
            </a:r>
          </a:p>
          <a:p>
            <a:pPr lvl="2"/>
            <a:r>
              <a:rPr lang="en-US" sz="1050" dirty="0" smtClean="0"/>
              <a:t>Manpower Process/Career Management</a:t>
            </a:r>
          </a:p>
          <a:p>
            <a:pPr lvl="2"/>
            <a:r>
              <a:rPr lang="en-US" sz="1050" dirty="0" smtClean="0"/>
              <a:t>Accelerating Capability Development/Acquisition (and Sustaining It)</a:t>
            </a:r>
          </a:p>
          <a:p>
            <a:endParaRPr lang="en-US" sz="1650" dirty="0"/>
          </a:p>
          <a:p>
            <a:r>
              <a:rPr lang="en-US" sz="1400" dirty="0" smtClean="0"/>
              <a:t>Creating the Conditions for Innovation: Start from the Innovator and Work Backwards</a:t>
            </a:r>
            <a:endParaRPr lang="en-US" sz="1650" dirty="0" smtClean="0"/>
          </a:p>
        </p:txBody>
      </p:sp>
      <p:sp>
        <p:nvSpPr>
          <p:cNvPr id="4" name="Slide Number Placeholder 3"/>
          <p:cNvSpPr>
            <a:spLocks noGrp="1"/>
          </p:cNvSpPr>
          <p:nvPr>
            <p:ph type="sldNum" sz="quarter" idx="10"/>
          </p:nvPr>
        </p:nvSpPr>
        <p:spPr/>
        <p:txBody>
          <a:bodyPr/>
          <a:lstStyle/>
          <a:p>
            <a:pPr>
              <a:defRPr/>
            </a:pPr>
            <a:fld id="{5D4169A8-5C0D-4698-9030-EDF9D2BF946F}" type="slidenum">
              <a:rPr lang="en-US" altLang="en-US" smtClean="0"/>
              <a:pPr>
                <a:defRPr/>
              </a:pPr>
              <a:t>2</a:t>
            </a:fld>
            <a:endParaRPr lang="en-US" altLang="en-US" dirty="0"/>
          </a:p>
        </p:txBody>
      </p:sp>
      <p:sp>
        <p:nvSpPr>
          <p:cNvPr id="5" name="Rectangle 4"/>
          <p:cNvSpPr/>
          <p:nvPr/>
        </p:nvSpPr>
        <p:spPr bwMode="auto">
          <a:xfrm>
            <a:off x="3321844" y="6081360"/>
            <a:ext cx="421157" cy="45720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r" defTabSz="914400" rtl="0" eaLnBrk="0" fontAlgn="base" latinLnBrk="0" hangingPunct="0">
              <a:lnSpc>
                <a:spcPct val="80000"/>
              </a:lnSpc>
              <a:spcBef>
                <a:spcPct val="20000"/>
              </a:spcBef>
              <a:spcAft>
                <a:spcPct val="0"/>
              </a:spcAft>
              <a:buClr>
                <a:srgbClr val="FF0000"/>
              </a:buClr>
              <a:buSzTx/>
              <a:tabLst/>
            </a:pPr>
            <a:endParaRPr kumimoji="0" lang="en-US" sz="1000" b="1" i="0" u="none" strike="noStrike" cap="none" normalizeH="0" baseline="0" dirty="0" smtClean="0">
              <a:ln>
                <a:noFill/>
              </a:ln>
              <a:solidFill>
                <a:schemeClr val="tx1"/>
              </a:solidFill>
              <a:effectLst/>
              <a:latin typeface="Arial" charset="0"/>
              <a:cs typeface="Arial" charset="0"/>
            </a:endParaRPr>
          </a:p>
        </p:txBody>
      </p:sp>
      <p:pic>
        <p:nvPicPr>
          <p:cNvPr id="9" name="Picture 2" descr="http://www.torbenrick.eu/blog/wp-content/uploads/2014/09/Innovation-Dilber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46650" y="2812722"/>
            <a:ext cx="4044950" cy="12570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54144" y="6093398"/>
            <a:ext cx="768159" cy="400110"/>
          </a:xfrm>
          <a:prstGeom prst="rect">
            <a:avLst/>
          </a:prstGeom>
          <a:noFill/>
        </p:spPr>
        <p:txBody>
          <a:bodyPr wrap="none" rtlCol="0">
            <a:spAutoFit/>
          </a:bodyPr>
          <a:lstStyle/>
          <a:p>
            <a:pPr algn="ctr">
              <a:buNone/>
            </a:pPr>
            <a:r>
              <a:rPr lang="en-US" sz="1000" b="1" dirty="0" smtClean="0">
                <a:solidFill>
                  <a:schemeClr val="bg1"/>
                </a:solidFill>
              </a:rPr>
              <a:t>The</a:t>
            </a:r>
          </a:p>
          <a:p>
            <a:pPr algn="ctr">
              <a:buNone/>
            </a:pPr>
            <a:r>
              <a:rPr lang="en-US" sz="1000" b="1" dirty="0" smtClean="0">
                <a:solidFill>
                  <a:schemeClr val="bg1"/>
                </a:solidFill>
              </a:rPr>
              <a:t>Innovator</a:t>
            </a:r>
          </a:p>
        </p:txBody>
      </p:sp>
    </p:spTree>
    <p:extLst>
      <p:ext uri="{BB962C8B-B14F-4D97-AF65-F5344CB8AC3E}">
        <p14:creationId xmlns:p14="http://schemas.microsoft.com/office/powerpoint/2010/main" val="374162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i="1" dirty="0" smtClean="0">
                <a:latin typeface="+mj-lt"/>
              </a:rPr>
              <a:t>Innovation for the Innovator</a:t>
            </a:r>
            <a:endParaRPr lang="en-US" sz="3600" b="0" i="1" dirty="0">
              <a:latin typeface="+mj-lt"/>
            </a:endParaRPr>
          </a:p>
        </p:txBody>
      </p:sp>
      <p:sp>
        <p:nvSpPr>
          <p:cNvPr id="3" name="Content Placeholder 2"/>
          <p:cNvSpPr>
            <a:spLocks noGrp="1"/>
          </p:cNvSpPr>
          <p:nvPr>
            <p:ph idx="1"/>
          </p:nvPr>
        </p:nvSpPr>
        <p:spPr>
          <a:xfrm>
            <a:off x="0" y="1543705"/>
            <a:ext cx="3562349" cy="556640"/>
          </a:xfrm>
        </p:spPr>
        <p:txBody>
          <a:bodyPr/>
          <a:lstStyle/>
          <a:p>
            <a:pPr>
              <a:buClr>
                <a:schemeClr val="bg1">
                  <a:lumMod val="50000"/>
                </a:schemeClr>
              </a:buClr>
              <a:buFont typeface="Wingdings" panose="05000000000000000000" pitchFamily="2" charset="2"/>
              <a:buChar char="§"/>
            </a:pPr>
            <a:r>
              <a:rPr lang="en-US" sz="1800" dirty="0"/>
              <a:t>Find or create your quest</a:t>
            </a:r>
          </a:p>
          <a:p>
            <a:pPr>
              <a:buClr>
                <a:schemeClr val="bg1">
                  <a:lumMod val="50000"/>
                </a:schemeClr>
              </a:buClr>
              <a:buFont typeface="Wingdings" panose="05000000000000000000" pitchFamily="2" charset="2"/>
              <a:buChar char="§"/>
            </a:pPr>
            <a:endParaRPr lang="en-US" sz="1800" dirty="0" smtClean="0"/>
          </a:p>
        </p:txBody>
      </p:sp>
      <p:sp>
        <p:nvSpPr>
          <p:cNvPr id="4" name="Slide Number Placeholder 3"/>
          <p:cNvSpPr>
            <a:spLocks noGrp="1"/>
          </p:cNvSpPr>
          <p:nvPr>
            <p:ph type="sldNum" sz="quarter" idx="10"/>
          </p:nvPr>
        </p:nvSpPr>
        <p:spPr/>
        <p:txBody>
          <a:bodyPr/>
          <a:lstStyle/>
          <a:p>
            <a:pPr>
              <a:defRPr/>
            </a:pPr>
            <a:fld id="{5D4169A8-5C0D-4698-9030-EDF9D2BF946F}" type="slidenum">
              <a:rPr lang="en-US" altLang="en-US" smtClean="0"/>
              <a:pPr>
                <a:defRPr/>
              </a:pPr>
              <a:t>3</a:t>
            </a:fld>
            <a:endParaRPr lang="en-US" altLang="en-US" dirty="0"/>
          </a:p>
        </p:txBody>
      </p:sp>
      <p:sp>
        <p:nvSpPr>
          <p:cNvPr id="8" name="Rectangle 7"/>
          <p:cNvSpPr/>
          <p:nvPr/>
        </p:nvSpPr>
        <p:spPr bwMode="auto">
          <a:xfrm>
            <a:off x="3581400" y="1282045"/>
            <a:ext cx="5216066" cy="699155"/>
          </a:xfrm>
          <a:prstGeom prst="rect">
            <a:avLst/>
          </a:prstGeom>
          <a:solidFill>
            <a:srgbClr val="A3CF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buNone/>
            </a:pPr>
            <a:r>
              <a:rPr lang="en-US" sz="1600" dirty="0">
                <a:latin typeface="Segoe UI" panose="020B0502040204020203" pitchFamily="34" charset="0"/>
                <a:cs typeface="Segoe UI" panose="020B0502040204020203" pitchFamily="34" charset="0"/>
              </a:rPr>
              <a:t>“Those who are crazy enough to think they can change the world usually do.” ― Steve Jobs</a:t>
            </a:r>
          </a:p>
        </p:txBody>
      </p:sp>
      <p:sp>
        <p:nvSpPr>
          <p:cNvPr id="9" name="Rectangle 8"/>
          <p:cNvSpPr/>
          <p:nvPr/>
        </p:nvSpPr>
        <p:spPr bwMode="auto">
          <a:xfrm>
            <a:off x="3581400" y="2239178"/>
            <a:ext cx="5216066" cy="885022"/>
          </a:xfrm>
          <a:prstGeom prst="rect">
            <a:avLst/>
          </a:prstGeom>
          <a:solidFill>
            <a:srgbClr val="A3CF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buNone/>
            </a:pPr>
            <a:r>
              <a:rPr lang="en-US" sz="1600" dirty="0">
                <a:latin typeface="Segoe UI" panose="020B0502040204020203" pitchFamily="34" charset="0"/>
                <a:cs typeface="Segoe UI" panose="020B0502040204020203" pitchFamily="34" charset="0"/>
              </a:rPr>
              <a:t>“Never doubt that a small group of thoughtful, committed citizens can change the world; indeed, it's the only thing that ever has.” ― Margaret Mead</a:t>
            </a:r>
          </a:p>
        </p:txBody>
      </p:sp>
      <p:sp>
        <p:nvSpPr>
          <p:cNvPr id="11" name="Rectangle 10"/>
          <p:cNvSpPr/>
          <p:nvPr/>
        </p:nvSpPr>
        <p:spPr bwMode="auto">
          <a:xfrm>
            <a:off x="3581400" y="3468115"/>
            <a:ext cx="5216066" cy="1637285"/>
          </a:xfrm>
          <a:prstGeom prst="rect">
            <a:avLst/>
          </a:prstGeom>
          <a:solidFill>
            <a:srgbClr val="A3CF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buNone/>
            </a:pPr>
            <a:r>
              <a:rPr lang="en-US" sz="1600" dirty="0">
                <a:latin typeface="Segoe UI" panose="020B0502040204020203" pitchFamily="34" charset="0"/>
                <a:cs typeface="Segoe UI" panose="020B0502040204020203" pitchFamily="34" charset="0"/>
              </a:rPr>
              <a:t>"Innovation— any new idea—by definition will not be accepted at first. It takes repeated attempts, endless demonstrations, monotonous rehearsals before innovation can be accepted and internalized by an organization. This requires courageous patience." — Warren </a:t>
            </a:r>
            <a:r>
              <a:rPr lang="en-US" sz="1600" dirty="0" smtClean="0">
                <a:latin typeface="Segoe UI" panose="020B0502040204020203" pitchFamily="34" charset="0"/>
                <a:cs typeface="Segoe UI" panose="020B0502040204020203" pitchFamily="34" charset="0"/>
              </a:rPr>
              <a:t>Bennis</a:t>
            </a:r>
            <a:endParaRPr lang="en-US" sz="1600" dirty="0">
              <a:latin typeface="Segoe UI" panose="020B0502040204020203" pitchFamily="34" charset="0"/>
              <a:cs typeface="Segoe UI" panose="020B0502040204020203" pitchFamily="34" charset="0"/>
            </a:endParaRPr>
          </a:p>
        </p:txBody>
      </p:sp>
      <p:cxnSp>
        <p:nvCxnSpPr>
          <p:cNvPr id="13" name="Straight Connector 12"/>
          <p:cNvCxnSpPr/>
          <p:nvPr/>
        </p:nvCxnSpPr>
        <p:spPr bwMode="auto">
          <a:xfrm>
            <a:off x="304800" y="1962150"/>
            <a:ext cx="5562600" cy="0"/>
          </a:xfrm>
          <a:prstGeom prst="line">
            <a:avLst/>
          </a:prstGeom>
          <a:noFill/>
          <a:ln w="9525" cap="flat" cmpd="sng" algn="ctr">
            <a:solidFill>
              <a:srgbClr val="A3CF9D"/>
            </a:solidFill>
            <a:prstDash val="solid"/>
            <a:round/>
            <a:headEnd type="none" w="med" len="med"/>
            <a:tailEnd type="none" w="med" len="med"/>
          </a:ln>
          <a:effectLst/>
        </p:spPr>
      </p:cxnSp>
      <p:sp>
        <p:nvSpPr>
          <p:cNvPr id="14" name="Content Placeholder 2"/>
          <p:cNvSpPr txBox="1">
            <a:spLocks/>
          </p:cNvSpPr>
          <p:nvPr/>
        </p:nvSpPr>
        <p:spPr>
          <a:xfrm>
            <a:off x="-4517" y="2657771"/>
            <a:ext cx="3562349" cy="514350"/>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Ø"/>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pitchFamily="34" charset="0"/>
              <a:buChar char="•"/>
              <a:defRPr sz="1700">
                <a:solidFill>
                  <a:schemeClr val="tx1"/>
                </a:solidFill>
                <a:latin typeface="+mn-lt"/>
                <a:cs typeface="+mn-cs"/>
              </a:defRPr>
            </a:lvl2pPr>
            <a:lvl3pPr marL="1143000" indent="-228600" algn="l" rtl="0" eaLnBrk="0" fontAlgn="base" hangingPunct="0">
              <a:spcBef>
                <a:spcPct val="20000"/>
              </a:spcBef>
              <a:spcAft>
                <a:spcPct val="0"/>
              </a:spcAft>
              <a:buClr>
                <a:srgbClr val="FF0000"/>
              </a:buClr>
              <a:buFont typeface="Arial" pitchFamily="34" charset="0"/>
              <a:buChar char="–"/>
              <a:defRPr sz="1400">
                <a:solidFill>
                  <a:schemeClr val="tx1"/>
                </a:solidFill>
                <a:latin typeface="+mn-lt"/>
                <a:cs typeface="+mn-cs"/>
              </a:defRPr>
            </a:lvl3pPr>
            <a:lvl4pPr marL="1600200" indent="-228600" algn="l" rtl="0" eaLnBrk="0" fontAlgn="base" hangingPunct="0">
              <a:spcBef>
                <a:spcPct val="20000"/>
              </a:spcBef>
              <a:spcAft>
                <a:spcPct val="0"/>
              </a:spcAft>
              <a:buClr>
                <a:srgbClr val="FF0000"/>
              </a:buClr>
              <a:buFont typeface="Courier New" pitchFamily="49" charset="0"/>
              <a:buChar char="o"/>
              <a:defRPr sz="1200">
                <a:solidFill>
                  <a:schemeClr val="tx1"/>
                </a:solidFill>
                <a:latin typeface="+mn-lt"/>
                <a:cs typeface="+mn-cs"/>
              </a:defRPr>
            </a:lvl4pPr>
            <a:lvl5pPr marL="2057400" indent="-228600" algn="l" rtl="0" eaLnBrk="0" fontAlgn="base" hangingPunct="0">
              <a:spcBef>
                <a:spcPct val="20000"/>
              </a:spcBef>
              <a:spcAft>
                <a:spcPct val="0"/>
              </a:spcAft>
              <a:buChar char="»"/>
              <a:defRPr sz="1100">
                <a:solidFill>
                  <a:schemeClr val="tx1"/>
                </a:solidFill>
                <a:latin typeface="+mn-lt"/>
                <a:cs typeface="+mn-cs"/>
              </a:defRPr>
            </a:lvl5pPr>
            <a:lvl6pPr marL="2514600" indent="-228600" algn="l" rtl="0" eaLnBrk="1" fontAlgn="base" hangingPunct="1">
              <a:spcBef>
                <a:spcPct val="20000"/>
              </a:spcBef>
              <a:spcAft>
                <a:spcPct val="0"/>
              </a:spcAft>
              <a:buChar char="»"/>
              <a:defRPr sz="1100">
                <a:solidFill>
                  <a:schemeClr val="tx1"/>
                </a:solidFill>
                <a:latin typeface="+mn-lt"/>
                <a:cs typeface="+mn-cs"/>
              </a:defRPr>
            </a:lvl6pPr>
            <a:lvl7pPr marL="2971800" indent="-228600" algn="l" rtl="0" eaLnBrk="1" fontAlgn="base" hangingPunct="1">
              <a:spcBef>
                <a:spcPct val="20000"/>
              </a:spcBef>
              <a:spcAft>
                <a:spcPct val="0"/>
              </a:spcAft>
              <a:buChar char="»"/>
              <a:defRPr sz="900" baseline="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buClr>
                <a:schemeClr val="bg1">
                  <a:lumMod val="50000"/>
                </a:schemeClr>
              </a:buClr>
              <a:buFont typeface="Wingdings" pitchFamily="2" charset="2"/>
              <a:buChar char="§"/>
            </a:pPr>
            <a:r>
              <a:rPr lang="en-US" sz="1800" kern="0" dirty="0" smtClean="0"/>
              <a:t>Find or create your tribe </a:t>
            </a:r>
          </a:p>
        </p:txBody>
      </p:sp>
      <p:sp>
        <p:nvSpPr>
          <p:cNvPr id="15" name="Content Placeholder 2"/>
          <p:cNvSpPr txBox="1">
            <a:spLocks/>
          </p:cNvSpPr>
          <p:nvPr/>
        </p:nvSpPr>
        <p:spPr>
          <a:xfrm>
            <a:off x="-4516" y="4038602"/>
            <a:ext cx="3562349" cy="1009649"/>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Ø"/>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pitchFamily="34" charset="0"/>
              <a:buChar char="•"/>
              <a:defRPr sz="1700">
                <a:solidFill>
                  <a:schemeClr val="tx1"/>
                </a:solidFill>
                <a:latin typeface="+mn-lt"/>
                <a:cs typeface="+mn-cs"/>
              </a:defRPr>
            </a:lvl2pPr>
            <a:lvl3pPr marL="1143000" indent="-228600" algn="l" rtl="0" eaLnBrk="0" fontAlgn="base" hangingPunct="0">
              <a:spcBef>
                <a:spcPct val="20000"/>
              </a:spcBef>
              <a:spcAft>
                <a:spcPct val="0"/>
              </a:spcAft>
              <a:buClr>
                <a:srgbClr val="FF0000"/>
              </a:buClr>
              <a:buFont typeface="Arial" pitchFamily="34" charset="0"/>
              <a:buChar char="–"/>
              <a:defRPr sz="1400">
                <a:solidFill>
                  <a:schemeClr val="tx1"/>
                </a:solidFill>
                <a:latin typeface="+mn-lt"/>
                <a:cs typeface="+mn-cs"/>
              </a:defRPr>
            </a:lvl3pPr>
            <a:lvl4pPr marL="1600200" indent="-228600" algn="l" rtl="0" eaLnBrk="0" fontAlgn="base" hangingPunct="0">
              <a:spcBef>
                <a:spcPct val="20000"/>
              </a:spcBef>
              <a:spcAft>
                <a:spcPct val="0"/>
              </a:spcAft>
              <a:buClr>
                <a:srgbClr val="FF0000"/>
              </a:buClr>
              <a:buFont typeface="Courier New" pitchFamily="49" charset="0"/>
              <a:buChar char="o"/>
              <a:defRPr sz="1200">
                <a:solidFill>
                  <a:schemeClr val="tx1"/>
                </a:solidFill>
                <a:latin typeface="+mn-lt"/>
                <a:cs typeface="+mn-cs"/>
              </a:defRPr>
            </a:lvl4pPr>
            <a:lvl5pPr marL="2057400" indent="-228600" algn="l" rtl="0" eaLnBrk="0" fontAlgn="base" hangingPunct="0">
              <a:spcBef>
                <a:spcPct val="20000"/>
              </a:spcBef>
              <a:spcAft>
                <a:spcPct val="0"/>
              </a:spcAft>
              <a:buChar char="»"/>
              <a:defRPr sz="1100">
                <a:solidFill>
                  <a:schemeClr val="tx1"/>
                </a:solidFill>
                <a:latin typeface="+mn-lt"/>
                <a:cs typeface="+mn-cs"/>
              </a:defRPr>
            </a:lvl5pPr>
            <a:lvl6pPr marL="2514600" indent="-228600" algn="l" rtl="0" eaLnBrk="1" fontAlgn="base" hangingPunct="1">
              <a:spcBef>
                <a:spcPct val="20000"/>
              </a:spcBef>
              <a:spcAft>
                <a:spcPct val="0"/>
              </a:spcAft>
              <a:buChar char="»"/>
              <a:defRPr sz="1100">
                <a:solidFill>
                  <a:schemeClr val="tx1"/>
                </a:solidFill>
                <a:latin typeface="+mn-lt"/>
                <a:cs typeface="+mn-cs"/>
              </a:defRPr>
            </a:lvl6pPr>
            <a:lvl7pPr marL="2971800" indent="-228600" algn="l" rtl="0" eaLnBrk="1" fontAlgn="base" hangingPunct="1">
              <a:spcBef>
                <a:spcPct val="20000"/>
              </a:spcBef>
              <a:spcAft>
                <a:spcPct val="0"/>
              </a:spcAft>
              <a:buChar char="»"/>
              <a:defRPr sz="900" baseline="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buClr>
                <a:schemeClr val="bg1">
                  <a:lumMod val="50000"/>
                </a:schemeClr>
              </a:buClr>
              <a:buFont typeface="Wingdings" pitchFamily="2" charset="2"/>
              <a:buChar char="§"/>
            </a:pPr>
            <a:r>
              <a:rPr lang="en-US" sz="1800" kern="0" dirty="0" smtClean="0"/>
              <a:t>Persist until the right time.. or be ready for a fight to create the right time</a:t>
            </a:r>
          </a:p>
        </p:txBody>
      </p:sp>
      <p:sp>
        <p:nvSpPr>
          <p:cNvPr id="16" name="Content Placeholder 2"/>
          <p:cNvSpPr txBox="1">
            <a:spLocks/>
          </p:cNvSpPr>
          <p:nvPr/>
        </p:nvSpPr>
        <p:spPr>
          <a:xfrm>
            <a:off x="19051" y="5556905"/>
            <a:ext cx="3562349" cy="748645"/>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Ø"/>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pitchFamily="34" charset="0"/>
              <a:buChar char="•"/>
              <a:defRPr sz="1700">
                <a:solidFill>
                  <a:schemeClr val="tx1"/>
                </a:solidFill>
                <a:latin typeface="+mn-lt"/>
                <a:cs typeface="+mn-cs"/>
              </a:defRPr>
            </a:lvl2pPr>
            <a:lvl3pPr marL="1143000" indent="-228600" algn="l" rtl="0" eaLnBrk="0" fontAlgn="base" hangingPunct="0">
              <a:spcBef>
                <a:spcPct val="20000"/>
              </a:spcBef>
              <a:spcAft>
                <a:spcPct val="0"/>
              </a:spcAft>
              <a:buClr>
                <a:srgbClr val="FF0000"/>
              </a:buClr>
              <a:buFont typeface="Arial" pitchFamily="34" charset="0"/>
              <a:buChar char="–"/>
              <a:defRPr sz="1400">
                <a:solidFill>
                  <a:schemeClr val="tx1"/>
                </a:solidFill>
                <a:latin typeface="+mn-lt"/>
                <a:cs typeface="+mn-cs"/>
              </a:defRPr>
            </a:lvl3pPr>
            <a:lvl4pPr marL="1600200" indent="-228600" algn="l" rtl="0" eaLnBrk="0" fontAlgn="base" hangingPunct="0">
              <a:spcBef>
                <a:spcPct val="20000"/>
              </a:spcBef>
              <a:spcAft>
                <a:spcPct val="0"/>
              </a:spcAft>
              <a:buClr>
                <a:srgbClr val="FF0000"/>
              </a:buClr>
              <a:buFont typeface="Courier New" pitchFamily="49" charset="0"/>
              <a:buChar char="o"/>
              <a:defRPr sz="1200">
                <a:solidFill>
                  <a:schemeClr val="tx1"/>
                </a:solidFill>
                <a:latin typeface="+mn-lt"/>
                <a:cs typeface="+mn-cs"/>
              </a:defRPr>
            </a:lvl4pPr>
            <a:lvl5pPr marL="2057400" indent="-228600" algn="l" rtl="0" eaLnBrk="0" fontAlgn="base" hangingPunct="0">
              <a:spcBef>
                <a:spcPct val="20000"/>
              </a:spcBef>
              <a:spcAft>
                <a:spcPct val="0"/>
              </a:spcAft>
              <a:buChar char="»"/>
              <a:defRPr sz="1100">
                <a:solidFill>
                  <a:schemeClr val="tx1"/>
                </a:solidFill>
                <a:latin typeface="+mn-lt"/>
                <a:cs typeface="+mn-cs"/>
              </a:defRPr>
            </a:lvl5pPr>
            <a:lvl6pPr marL="2514600" indent="-228600" algn="l" rtl="0" eaLnBrk="1" fontAlgn="base" hangingPunct="1">
              <a:spcBef>
                <a:spcPct val="20000"/>
              </a:spcBef>
              <a:spcAft>
                <a:spcPct val="0"/>
              </a:spcAft>
              <a:buChar char="»"/>
              <a:defRPr sz="1100">
                <a:solidFill>
                  <a:schemeClr val="tx1"/>
                </a:solidFill>
                <a:latin typeface="+mn-lt"/>
                <a:cs typeface="+mn-cs"/>
              </a:defRPr>
            </a:lvl6pPr>
            <a:lvl7pPr marL="2971800" indent="-228600" algn="l" rtl="0" eaLnBrk="1" fontAlgn="base" hangingPunct="1">
              <a:spcBef>
                <a:spcPct val="20000"/>
              </a:spcBef>
              <a:spcAft>
                <a:spcPct val="0"/>
              </a:spcAft>
              <a:buChar char="»"/>
              <a:defRPr sz="900" baseline="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buClr>
                <a:schemeClr val="bg1">
                  <a:lumMod val="50000"/>
                </a:schemeClr>
              </a:buClr>
              <a:buFont typeface="Wingdings" pitchFamily="2" charset="2"/>
              <a:buChar char="§"/>
            </a:pPr>
            <a:r>
              <a:rPr lang="en-US" sz="1800" kern="0" dirty="0" smtClean="0"/>
              <a:t>Get uncomfortable again and again</a:t>
            </a:r>
            <a:endParaRPr lang="en-US" sz="1800" kern="0" dirty="0"/>
          </a:p>
        </p:txBody>
      </p:sp>
      <p:cxnSp>
        <p:nvCxnSpPr>
          <p:cNvPr id="18" name="Straight Connector 17"/>
          <p:cNvCxnSpPr/>
          <p:nvPr/>
        </p:nvCxnSpPr>
        <p:spPr bwMode="auto">
          <a:xfrm>
            <a:off x="323851" y="3105150"/>
            <a:ext cx="5562600" cy="0"/>
          </a:xfrm>
          <a:prstGeom prst="line">
            <a:avLst/>
          </a:prstGeom>
          <a:noFill/>
          <a:ln w="9525" cap="flat" cmpd="sng" algn="ctr">
            <a:solidFill>
              <a:srgbClr val="A3CF9D"/>
            </a:solidFill>
            <a:prstDash val="solid"/>
            <a:round/>
            <a:headEnd type="none" w="med" len="med"/>
            <a:tailEnd type="none" w="med" len="med"/>
          </a:ln>
          <a:effectLst/>
        </p:spPr>
      </p:cxnSp>
      <p:cxnSp>
        <p:nvCxnSpPr>
          <p:cNvPr id="19" name="Straight Connector 18"/>
          <p:cNvCxnSpPr/>
          <p:nvPr/>
        </p:nvCxnSpPr>
        <p:spPr bwMode="auto">
          <a:xfrm>
            <a:off x="323851" y="5086350"/>
            <a:ext cx="5562600" cy="0"/>
          </a:xfrm>
          <a:prstGeom prst="line">
            <a:avLst/>
          </a:prstGeom>
          <a:noFill/>
          <a:ln w="9525" cap="flat" cmpd="sng" algn="ctr">
            <a:solidFill>
              <a:srgbClr val="A3CF9D"/>
            </a:solidFill>
            <a:prstDash val="solid"/>
            <a:round/>
            <a:headEnd type="none" w="med" len="med"/>
            <a:tailEnd type="none" w="med" len="med"/>
          </a:ln>
          <a:effectLst/>
        </p:spPr>
      </p:cxnSp>
      <p:cxnSp>
        <p:nvCxnSpPr>
          <p:cNvPr id="20" name="Straight Connector 19"/>
          <p:cNvCxnSpPr/>
          <p:nvPr/>
        </p:nvCxnSpPr>
        <p:spPr bwMode="auto">
          <a:xfrm>
            <a:off x="323851" y="6305550"/>
            <a:ext cx="5562600" cy="0"/>
          </a:xfrm>
          <a:prstGeom prst="line">
            <a:avLst/>
          </a:prstGeom>
          <a:noFill/>
          <a:ln w="9525" cap="flat" cmpd="sng" algn="ctr">
            <a:solidFill>
              <a:srgbClr val="A3CF9D"/>
            </a:solidFill>
            <a:prstDash val="solid"/>
            <a:round/>
            <a:headEnd type="none" w="med" len="med"/>
            <a:tailEnd type="none" w="med" len="med"/>
          </a:ln>
          <a:effectLst/>
        </p:spPr>
      </p:cxnSp>
      <p:sp>
        <p:nvSpPr>
          <p:cNvPr id="21" name="Rectangle 20"/>
          <p:cNvSpPr/>
          <p:nvPr/>
        </p:nvSpPr>
        <p:spPr bwMode="auto">
          <a:xfrm>
            <a:off x="3581400" y="5393505"/>
            <a:ext cx="5216066" cy="940227"/>
          </a:xfrm>
          <a:prstGeom prst="rect">
            <a:avLst/>
          </a:prstGeom>
          <a:solidFill>
            <a:srgbClr val="A3CF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buNone/>
            </a:pPr>
            <a:r>
              <a:rPr lang="en-US" sz="1600" dirty="0" smtClean="0">
                <a:latin typeface="Segoe UI" panose="020B0502040204020203" pitchFamily="34" charset="0"/>
                <a:cs typeface="Segoe UI" panose="020B0502040204020203" pitchFamily="34" charset="0"/>
              </a:rPr>
              <a:t>“</a:t>
            </a:r>
            <a:r>
              <a:rPr lang="en-US" sz="1600" dirty="0">
                <a:latin typeface="Segoe UI" panose="020B0502040204020203" pitchFamily="34" charset="0"/>
                <a:cs typeface="Segoe UI" panose="020B0502040204020203" pitchFamily="34" charset="0"/>
              </a:rPr>
              <a:t>There is an art, it says, or rather, a knack to flying. The knack lies in learning how to throw </a:t>
            </a:r>
            <a:r>
              <a:rPr lang="en-US" sz="1600" dirty="0" smtClean="0">
                <a:latin typeface="Segoe UI" panose="020B0502040204020203" pitchFamily="34" charset="0"/>
                <a:cs typeface="Segoe UI" panose="020B0502040204020203" pitchFamily="34" charset="0"/>
              </a:rPr>
              <a:t>yourself </a:t>
            </a:r>
            <a:r>
              <a:rPr lang="en-US" sz="1600" dirty="0">
                <a:latin typeface="Segoe UI" panose="020B0502040204020203" pitchFamily="34" charset="0"/>
                <a:cs typeface="Segoe UI" panose="020B0502040204020203" pitchFamily="34" charset="0"/>
              </a:rPr>
              <a:t>at the ground and miss.“ - Hitchhiker’s Guide to the Galaxy</a:t>
            </a:r>
          </a:p>
          <a:p>
            <a:pPr marL="0" indent="0">
              <a:buNone/>
            </a:pP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896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i="1" dirty="0" smtClean="0">
                <a:latin typeface="+mj-lt"/>
              </a:rPr>
              <a:t>Innovation for the Leader</a:t>
            </a:r>
            <a:endParaRPr lang="en-US" sz="3600" b="0" i="1" dirty="0">
              <a:latin typeface="+mj-lt"/>
            </a:endParaRPr>
          </a:p>
        </p:txBody>
      </p:sp>
      <p:sp>
        <p:nvSpPr>
          <p:cNvPr id="3" name="Content Placeholder 2"/>
          <p:cNvSpPr>
            <a:spLocks noGrp="1"/>
          </p:cNvSpPr>
          <p:nvPr>
            <p:ph idx="1"/>
          </p:nvPr>
        </p:nvSpPr>
        <p:spPr>
          <a:xfrm>
            <a:off x="19049" y="1334397"/>
            <a:ext cx="3714850" cy="724141"/>
          </a:xfrm>
        </p:spPr>
        <p:txBody>
          <a:bodyPr/>
          <a:lstStyle/>
          <a:p>
            <a:pPr>
              <a:buClr>
                <a:schemeClr val="bg1">
                  <a:lumMod val="50000"/>
                </a:schemeClr>
              </a:buClr>
              <a:buFont typeface="Wingdings" panose="05000000000000000000" pitchFamily="2" charset="2"/>
              <a:buChar char="§"/>
            </a:pPr>
            <a:r>
              <a:rPr lang="en-US" sz="1800" dirty="0" smtClean="0"/>
              <a:t>Inspire </a:t>
            </a:r>
            <a:r>
              <a:rPr lang="en-US" sz="1800" dirty="0"/>
              <a:t>your people with vision </a:t>
            </a:r>
            <a:endParaRPr lang="en-US" sz="1800" dirty="0" smtClean="0"/>
          </a:p>
          <a:p>
            <a:pPr>
              <a:buClr>
                <a:schemeClr val="bg1">
                  <a:lumMod val="50000"/>
                </a:schemeClr>
              </a:buClr>
              <a:buFont typeface="Wingdings" panose="05000000000000000000" pitchFamily="2" charset="2"/>
              <a:buChar char="§"/>
            </a:pPr>
            <a:endParaRPr lang="en-US" sz="1800" dirty="0"/>
          </a:p>
        </p:txBody>
      </p:sp>
      <p:sp>
        <p:nvSpPr>
          <p:cNvPr id="4" name="Slide Number Placeholder 3"/>
          <p:cNvSpPr>
            <a:spLocks noGrp="1"/>
          </p:cNvSpPr>
          <p:nvPr>
            <p:ph type="sldNum" sz="quarter" idx="10"/>
          </p:nvPr>
        </p:nvSpPr>
        <p:spPr/>
        <p:txBody>
          <a:bodyPr/>
          <a:lstStyle/>
          <a:p>
            <a:pPr>
              <a:defRPr/>
            </a:pPr>
            <a:fld id="{5D4169A8-5C0D-4698-9030-EDF9D2BF946F}" type="slidenum">
              <a:rPr lang="en-US" altLang="en-US" smtClean="0"/>
              <a:pPr>
                <a:defRPr/>
              </a:pPr>
              <a:t>4</a:t>
            </a:fld>
            <a:endParaRPr lang="en-US" altLang="en-US" dirty="0"/>
          </a:p>
        </p:txBody>
      </p:sp>
      <p:sp>
        <p:nvSpPr>
          <p:cNvPr id="8" name="Rectangle 7"/>
          <p:cNvSpPr/>
          <p:nvPr/>
        </p:nvSpPr>
        <p:spPr bwMode="auto">
          <a:xfrm>
            <a:off x="3699334" y="1257300"/>
            <a:ext cx="5216066" cy="560179"/>
          </a:xfrm>
          <a:prstGeom prst="rect">
            <a:avLst/>
          </a:prstGeom>
          <a:solidFill>
            <a:srgbClr val="EFEC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buClr>
                <a:schemeClr val="bg1">
                  <a:lumMod val="50000"/>
                </a:schemeClr>
              </a:buClr>
              <a:buNone/>
            </a:pPr>
            <a:r>
              <a:rPr lang="en-US" sz="1600" dirty="0">
                <a:latin typeface="Segoe UI" panose="020B0502040204020203" pitchFamily="34" charset="0"/>
                <a:cs typeface="Segoe UI" panose="020B0502040204020203" pitchFamily="34" charset="0"/>
              </a:rPr>
              <a:t>“The best way to predict the future is to create it.” </a:t>
            </a:r>
            <a:r>
              <a:rPr lang="en-US" sz="1600" dirty="0" smtClean="0">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Alan Kay</a:t>
            </a:r>
          </a:p>
        </p:txBody>
      </p:sp>
      <p:sp>
        <p:nvSpPr>
          <p:cNvPr id="9" name="Rectangle 8"/>
          <p:cNvSpPr/>
          <p:nvPr/>
        </p:nvSpPr>
        <p:spPr bwMode="auto">
          <a:xfrm>
            <a:off x="3695799" y="5861804"/>
            <a:ext cx="5216066" cy="615196"/>
          </a:xfrm>
          <a:prstGeom prst="rect">
            <a:avLst/>
          </a:prstGeom>
          <a:solidFill>
            <a:srgbClr val="EFEC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chemeClr val="bg1">
                  <a:lumMod val="50000"/>
                </a:schemeClr>
              </a:buClr>
            </a:pPr>
            <a:r>
              <a:rPr lang="en-US" sz="1600" dirty="0">
                <a:latin typeface="Segoe UI" panose="020B0502040204020203" pitchFamily="34" charset="0"/>
                <a:cs typeface="Segoe UI" panose="020B0502040204020203" pitchFamily="34" charset="0"/>
              </a:rPr>
              <a:t>“I am looking for a lot of people who have an infinite capacity to not know what can’t be done.” – Henry Ford</a:t>
            </a:r>
          </a:p>
        </p:txBody>
      </p:sp>
      <p:cxnSp>
        <p:nvCxnSpPr>
          <p:cNvPr id="10" name="Straight Connector 9"/>
          <p:cNvCxnSpPr/>
          <p:nvPr/>
        </p:nvCxnSpPr>
        <p:spPr bwMode="auto">
          <a:xfrm>
            <a:off x="304800" y="1790700"/>
            <a:ext cx="5562600" cy="0"/>
          </a:xfrm>
          <a:prstGeom prst="line">
            <a:avLst/>
          </a:prstGeom>
          <a:noFill/>
          <a:ln w="9525" cap="flat" cmpd="sng" algn="ctr">
            <a:solidFill>
              <a:srgbClr val="EFEC80"/>
            </a:solidFill>
            <a:prstDash val="solid"/>
            <a:round/>
            <a:headEnd type="none" w="med" len="med"/>
            <a:tailEnd type="none" w="med" len="med"/>
          </a:ln>
          <a:effectLst/>
        </p:spPr>
      </p:cxnSp>
      <p:sp>
        <p:nvSpPr>
          <p:cNvPr id="11" name="Rectangle 10"/>
          <p:cNvSpPr/>
          <p:nvPr/>
        </p:nvSpPr>
        <p:spPr bwMode="auto">
          <a:xfrm>
            <a:off x="3676749" y="3959813"/>
            <a:ext cx="5216066" cy="784619"/>
          </a:xfrm>
          <a:prstGeom prst="rect">
            <a:avLst/>
          </a:prstGeom>
          <a:solidFill>
            <a:srgbClr val="EFEC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chemeClr val="bg1">
                  <a:lumMod val="50000"/>
                </a:schemeClr>
              </a:buClr>
            </a:pPr>
            <a:r>
              <a:rPr lang="en-US" sz="1600" dirty="0">
                <a:latin typeface="Segoe UI" panose="020B0502040204020203" pitchFamily="34" charset="0"/>
                <a:cs typeface="Segoe UI" panose="020B0502040204020203" pitchFamily="34" charset="0"/>
              </a:rPr>
              <a:t>"People </a:t>
            </a:r>
            <a:r>
              <a:rPr lang="en-US" sz="1600" dirty="0" smtClean="0">
                <a:latin typeface="Segoe UI" panose="020B0502040204020203" pitchFamily="34" charset="0"/>
                <a:cs typeface="Segoe UI" panose="020B0502040204020203" pitchFamily="34" charset="0"/>
              </a:rPr>
              <a:t>want to </a:t>
            </a:r>
            <a:r>
              <a:rPr lang="en-US" sz="1600" dirty="0">
                <a:latin typeface="Segoe UI" panose="020B0502040204020203" pitchFamily="34" charset="0"/>
                <a:cs typeface="Segoe UI" panose="020B0502040204020203" pitchFamily="34" charset="0"/>
              </a:rPr>
              <a:t>be given responsibility to help solve the problem and the authority to act on it." </a:t>
            </a:r>
            <a:r>
              <a:rPr lang="en-US" sz="1600" dirty="0" smtClean="0">
                <a:latin typeface="Segoe UI" panose="020B0502040204020203" pitchFamily="34" charset="0"/>
                <a:cs typeface="Segoe UI" panose="020B0502040204020203" pitchFamily="34" charset="0"/>
              </a:rPr>
              <a:t>– Howard </a:t>
            </a:r>
            <a:r>
              <a:rPr lang="en-US" sz="1600" dirty="0">
                <a:latin typeface="Segoe UI" panose="020B0502040204020203" pitchFamily="34" charset="0"/>
                <a:cs typeface="Segoe UI" panose="020B0502040204020203" pitchFamily="34" charset="0"/>
              </a:rPr>
              <a:t>Schultz</a:t>
            </a:r>
          </a:p>
        </p:txBody>
      </p:sp>
      <p:sp>
        <p:nvSpPr>
          <p:cNvPr id="12" name="Rectangle 11"/>
          <p:cNvSpPr/>
          <p:nvPr/>
        </p:nvSpPr>
        <p:spPr bwMode="auto">
          <a:xfrm>
            <a:off x="3695799" y="3118993"/>
            <a:ext cx="5216066" cy="673810"/>
          </a:xfrm>
          <a:prstGeom prst="rect">
            <a:avLst/>
          </a:prstGeom>
          <a:solidFill>
            <a:srgbClr val="EFEC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chemeClr val="bg1">
                  <a:lumMod val="50000"/>
                </a:schemeClr>
              </a:buClr>
            </a:pPr>
            <a:r>
              <a:rPr lang="en-US" sz="1600" dirty="0">
                <a:latin typeface="Segoe UI" panose="020B0502040204020203" pitchFamily="34" charset="0"/>
                <a:cs typeface="Segoe UI" panose="020B0502040204020203" pitchFamily="34" charset="0"/>
              </a:rPr>
              <a:t>"Every act of creation is first of all an act of destruction." – Picasso</a:t>
            </a:r>
          </a:p>
        </p:txBody>
      </p:sp>
      <p:sp>
        <p:nvSpPr>
          <p:cNvPr id="13" name="Rectangle 12"/>
          <p:cNvSpPr/>
          <p:nvPr/>
        </p:nvSpPr>
        <p:spPr bwMode="auto">
          <a:xfrm>
            <a:off x="3695799" y="1905000"/>
            <a:ext cx="5216066" cy="1079593"/>
          </a:xfrm>
          <a:prstGeom prst="rect">
            <a:avLst/>
          </a:prstGeom>
          <a:solidFill>
            <a:srgbClr val="EFEC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chemeClr val="bg1">
                  <a:lumMod val="50000"/>
                </a:schemeClr>
              </a:buClr>
            </a:pPr>
            <a:r>
              <a:rPr lang="en-US" sz="1600" dirty="0">
                <a:latin typeface="Segoe UI" panose="020B0502040204020203" pitchFamily="34" charset="0"/>
                <a:cs typeface="Segoe UI" panose="020B0502040204020203" pitchFamily="34" charset="0"/>
              </a:rPr>
              <a:t>“The best </a:t>
            </a:r>
            <a:r>
              <a:rPr lang="en-US" sz="1600" dirty="0" smtClean="0">
                <a:latin typeface="Segoe UI" panose="020B0502040204020203" pitchFamily="34" charset="0"/>
                <a:cs typeface="Segoe UI" panose="020B0502040204020203" pitchFamily="34" charset="0"/>
              </a:rPr>
              <a:t>leader is he who has </a:t>
            </a:r>
            <a:r>
              <a:rPr lang="en-US" sz="1600" dirty="0">
                <a:latin typeface="Segoe UI" panose="020B0502040204020203" pitchFamily="34" charset="0"/>
                <a:cs typeface="Segoe UI" panose="020B0502040204020203" pitchFamily="34" charset="0"/>
              </a:rPr>
              <a:t>sense enough to pick good men to do what he wants done, and self-restraint to keep from meddling with them while they do it</a:t>
            </a:r>
            <a:r>
              <a:rPr lang="en-US" sz="1600" dirty="0" smtClean="0">
                <a:latin typeface="Segoe UI" panose="020B0502040204020203" pitchFamily="34" charset="0"/>
                <a:cs typeface="Segoe UI" panose="020B0502040204020203" pitchFamily="34" charset="0"/>
              </a:rPr>
              <a:t>.” – Theodore Roosevelt</a:t>
            </a:r>
            <a:endParaRPr lang="en-US" sz="1600" dirty="0">
              <a:latin typeface="Segoe UI" panose="020B0502040204020203" pitchFamily="34" charset="0"/>
              <a:cs typeface="Segoe UI" panose="020B0502040204020203" pitchFamily="34" charset="0"/>
            </a:endParaRPr>
          </a:p>
        </p:txBody>
      </p:sp>
      <p:cxnSp>
        <p:nvCxnSpPr>
          <p:cNvPr id="14" name="Straight Connector 13"/>
          <p:cNvCxnSpPr/>
          <p:nvPr/>
        </p:nvCxnSpPr>
        <p:spPr bwMode="auto">
          <a:xfrm>
            <a:off x="339365" y="2953139"/>
            <a:ext cx="5562600" cy="0"/>
          </a:xfrm>
          <a:prstGeom prst="line">
            <a:avLst/>
          </a:prstGeom>
          <a:noFill/>
          <a:ln w="9525" cap="flat" cmpd="sng" algn="ctr">
            <a:solidFill>
              <a:srgbClr val="EFEC80"/>
            </a:solidFill>
            <a:prstDash val="solid"/>
            <a:round/>
            <a:headEnd type="none" w="med" len="med"/>
            <a:tailEnd type="none" w="med" len="med"/>
          </a:ln>
          <a:effectLst/>
        </p:spPr>
      </p:cxnSp>
      <p:cxnSp>
        <p:nvCxnSpPr>
          <p:cNvPr id="15" name="Straight Connector 14"/>
          <p:cNvCxnSpPr/>
          <p:nvPr/>
        </p:nvCxnSpPr>
        <p:spPr bwMode="auto">
          <a:xfrm>
            <a:off x="304800" y="3774142"/>
            <a:ext cx="5562600" cy="0"/>
          </a:xfrm>
          <a:prstGeom prst="line">
            <a:avLst/>
          </a:prstGeom>
          <a:noFill/>
          <a:ln w="9525" cap="flat" cmpd="sng" algn="ctr">
            <a:solidFill>
              <a:srgbClr val="EFEC80"/>
            </a:solidFill>
            <a:prstDash val="solid"/>
            <a:round/>
            <a:headEnd type="none" w="med" len="med"/>
            <a:tailEnd type="none" w="med" len="med"/>
          </a:ln>
          <a:effectLst/>
        </p:spPr>
      </p:cxnSp>
      <p:cxnSp>
        <p:nvCxnSpPr>
          <p:cNvPr id="16" name="Straight Connector 15"/>
          <p:cNvCxnSpPr/>
          <p:nvPr/>
        </p:nvCxnSpPr>
        <p:spPr bwMode="auto">
          <a:xfrm>
            <a:off x="339365" y="4723203"/>
            <a:ext cx="5562600" cy="0"/>
          </a:xfrm>
          <a:prstGeom prst="line">
            <a:avLst/>
          </a:prstGeom>
          <a:noFill/>
          <a:ln w="9525" cap="flat" cmpd="sng" algn="ctr">
            <a:solidFill>
              <a:srgbClr val="EFEC80"/>
            </a:solidFill>
            <a:prstDash val="solid"/>
            <a:round/>
            <a:headEnd type="none" w="med" len="med"/>
            <a:tailEnd type="none" w="med" len="med"/>
          </a:ln>
          <a:effectLst/>
        </p:spPr>
      </p:cxnSp>
      <p:cxnSp>
        <p:nvCxnSpPr>
          <p:cNvPr id="17" name="Straight Connector 16"/>
          <p:cNvCxnSpPr/>
          <p:nvPr/>
        </p:nvCxnSpPr>
        <p:spPr bwMode="auto">
          <a:xfrm>
            <a:off x="339365" y="6456575"/>
            <a:ext cx="5562600" cy="0"/>
          </a:xfrm>
          <a:prstGeom prst="line">
            <a:avLst/>
          </a:prstGeom>
          <a:noFill/>
          <a:ln w="9525" cap="flat" cmpd="sng" algn="ctr">
            <a:solidFill>
              <a:srgbClr val="EFEC80"/>
            </a:solidFill>
            <a:prstDash val="solid"/>
            <a:round/>
            <a:headEnd type="none" w="med" len="med"/>
            <a:tailEnd type="none" w="med" len="med"/>
          </a:ln>
          <a:effectLst/>
        </p:spPr>
      </p:cxnSp>
      <p:sp>
        <p:nvSpPr>
          <p:cNvPr id="18" name="Rectangle 17"/>
          <p:cNvSpPr/>
          <p:nvPr/>
        </p:nvSpPr>
        <p:spPr bwMode="auto">
          <a:xfrm>
            <a:off x="3695799" y="4885910"/>
            <a:ext cx="5216066" cy="853356"/>
          </a:xfrm>
          <a:prstGeom prst="rect">
            <a:avLst/>
          </a:prstGeom>
          <a:solidFill>
            <a:srgbClr val="EFEC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buNone/>
            </a:pPr>
            <a:r>
              <a:rPr lang="en-US" sz="1600" dirty="0">
                <a:latin typeface="Segoe UI" panose="020B0502040204020203" pitchFamily="34" charset="0"/>
                <a:cs typeface="Segoe UI" panose="020B0502040204020203" pitchFamily="34" charset="0"/>
              </a:rPr>
              <a:t>“The significant problems we face cannot be solved at the same level of thinking we were at when we created them." ― Albert Einstein</a:t>
            </a:r>
          </a:p>
        </p:txBody>
      </p:sp>
      <p:sp>
        <p:nvSpPr>
          <p:cNvPr id="19" name="Content Placeholder 2"/>
          <p:cNvSpPr txBox="1">
            <a:spLocks/>
          </p:cNvSpPr>
          <p:nvPr/>
        </p:nvSpPr>
        <p:spPr>
          <a:xfrm>
            <a:off x="0" y="2268453"/>
            <a:ext cx="3714849" cy="855747"/>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Ø"/>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pitchFamily="34" charset="0"/>
              <a:buChar char="•"/>
              <a:defRPr sz="1700">
                <a:solidFill>
                  <a:schemeClr val="tx1"/>
                </a:solidFill>
                <a:latin typeface="+mn-lt"/>
                <a:cs typeface="+mn-cs"/>
              </a:defRPr>
            </a:lvl2pPr>
            <a:lvl3pPr marL="1143000" indent="-228600" algn="l" rtl="0" eaLnBrk="0" fontAlgn="base" hangingPunct="0">
              <a:spcBef>
                <a:spcPct val="20000"/>
              </a:spcBef>
              <a:spcAft>
                <a:spcPct val="0"/>
              </a:spcAft>
              <a:buClr>
                <a:srgbClr val="FF0000"/>
              </a:buClr>
              <a:buFont typeface="Arial" pitchFamily="34" charset="0"/>
              <a:buChar char="–"/>
              <a:defRPr sz="1400">
                <a:solidFill>
                  <a:schemeClr val="tx1"/>
                </a:solidFill>
                <a:latin typeface="+mn-lt"/>
                <a:cs typeface="+mn-cs"/>
              </a:defRPr>
            </a:lvl3pPr>
            <a:lvl4pPr marL="1600200" indent="-228600" algn="l" rtl="0" eaLnBrk="0" fontAlgn="base" hangingPunct="0">
              <a:spcBef>
                <a:spcPct val="20000"/>
              </a:spcBef>
              <a:spcAft>
                <a:spcPct val="0"/>
              </a:spcAft>
              <a:buClr>
                <a:srgbClr val="FF0000"/>
              </a:buClr>
              <a:buFont typeface="Courier New" pitchFamily="49" charset="0"/>
              <a:buChar char="o"/>
              <a:defRPr sz="1200">
                <a:solidFill>
                  <a:schemeClr val="tx1"/>
                </a:solidFill>
                <a:latin typeface="+mn-lt"/>
                <a:cs typeface="+mn-cs"/>
              </a:defRPr>
            </a:lvl4pPr>
            <a:lvl5pPr marL="2057400" indent="-228600" algn="l" rtl="0" eaLnBrk="0" fontAlgn="base" hangingPunct="0">
              <a:spcBef>
                <a:spcPct val="20000"/>
              </a:spcBef>
              <a:spcAft>
                <a:spcPct val="0"/>
              </a:spcAft>
              <a:buChar char="»"/>
              <a:defRPr sz="1100">
                <a:solidFill>
                  <a:schemeClr val="tx1"/>
                </a:solidFill>
                <a:latin typeface="+mn-lt"/>
                <a:cs typeface="+mn-cs"/>
              </a:defRPr>
            </a:lvl5pPr>
            <a:lvl6pPr marL="2514600" indent="-228600" algn="l" rtl="0" eaLnBrk="1" fontAlgn="base" hangingPunct="1">
              <a:spcBef>
                <a:spcPct val="20000"/>
              </a:spcBef>
              <a:spcAft>
                <a:spcPct val="0"/>
              </a:spcAft>
              <a:buChar char="»"/>
              <a:defRPr sz="1100">
                <a:solidFill>
                  <a:schemeClr val="tx1"/>
                </a:solidFill>
                <a:latin typeface="+mn-lt"/>
                <a:cs typeface="+mn-cs"/>
              </a:defRPr>
            </a:lvl6pPr>
            <a:lvl7pPr marL="2971800" indent="-228600" algn="l" rtl="0" eaLnBrk="1" fontAlgn="base" hangingPunct="1">
              <a:spcBef>
                <a:spcPct val="20000"/>
              </a:spcBef>
              <a:spcAft>
                <a:spcPct val="0"/>
              </a:spcAft>
              <a:buChar char="»"/>
              <a:defRPr sz="900" baseline="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buClr>
                <a:schemeClr val="bg1">
                  <a:lumMod val="50000"/>
                </a:schemeClr>
              </a:buClr>
              <a:buFont typeface="Wingdings" pitchFamily="2" charset="2"/>
              <a:buChar char="§"/>
            </a:pPr>
            <a:r>
              <a:rPr lang="en-US" sz="1800" kern="0" dirty="0" smtClean="0"/>
              <a:t>Free your people with intent – then get out of the way</a:t>
            </a:r>
          </a:p>
          <a:p>
            <a:pPr>
              <a:buClr>
                <a:schemeClr val="bg1">
                  <a:lumMod val="50000"/>
                </a:schemeClr>
              </a:buClr>
              <a:buFont typeface="Wingdings" pitchFamily="2" charset="2"/>
              <a:buChar char="§"/>
            </a:pPr>
            <a:endParaRPr lang="en-US" sz="1800" kern="0" dirty="0"/>
          </a:p>
        </p:txBody>
      </p:sp>
      <p:sp>
        <p:nvSpPr>
          <p:cNvPr id="20" name="Content Placeholder 2"/>
          <p:cNvSpPr txBox="1">
            <a:spLocks/>
          </p:cNvSpPr>
          <p:nvPr/>
        </p:nvSpPr>
        <p:spPr>
          <a:xfrm>
            <a:off x="-19050" y="3118701"/>
            <a:ext cx="3714849" cy="731641"/>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Ø"/>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pitchFamily="34" charset="0"/>
              <a:buChar char="•"/>
              <a:defRPr sz="1700">
                <a:solidFill>
                  <a:schemeClr val="tx1"/>
                </a:solidFill>
                <a:latin typeface="+mn-lt"/>
                <a:cs typeface="+mn-cs"/>
              </a:defRPr>
            </a:lvl2pPr>
            <a:lvl3pPr marL="1143000" indent="-228600" algn="l" rtl="0" eaLnBrk="0" fontAlgn="base" hangingPunct="0">
              <a:spcBef>
                <a:spcPct val="20000"/>
              </a:spcBef>
              <a:spcAft>
                <a:spcPct val="0"/>
              </a:spcAft>
              <a:buClr>
                <a:srgbClr val="FF0000"/>
              </a:buClr>
              <a:buFont typeface="Arial" pitchFamily="34" charset="0"/>
              <a:buChar char="–"/>
              <a:defRPr sz="1400">
                <a:solidFill>
                  <a:schemeClr val="tx1"/>
                </a:solidFill>
                <a:latin typeface="+mn-lt"/>
                <a:cs typeface="+mn-cs"/>
              </a:defRPr>
            </a:lvl3pPr>
            <a:lvl4pPr marL="1600200" indent="-228600" algn="l" rtl="0" eaLnBrk="0" fontAlgn="base" hangingPunct="0">
              <a:spcBef>
                <a:spcPct val="20000"/>
              </a:spcBef>
              <a:spcAft>
                <a:spcPct val="0"/>
              </a:spcAft>
              <a:buClr>
                <a:srgbClr val="FF0000"/>
              </a:buClr>
              <a:buFont typeface="Courier New" pitchFamily="49" charset="0"/>
              <a:buChar char="o"/>
              <a:defRPr sz="1200">
                <a:solidFill>
                  <a:schemeClr val="tx1"/>
                </a:solidFill>
                <a:latin typeface="+mn-lt"/>
                <a:cs typeface="+mn-cs"/>
              </a:defRPr>
            </a:lvl4pPr>
            <a:lvl5pPr marL="2057400" indent="-228600" algn="l" rtl="0" eaLnBrk="0" fontAlgn="base" hangingPunct="0">
              <a:spcBef>
                <a:spcPct val="20000"/>
              </a:spcBef>
              <a:spcAft>
                <a:spcPct val="0"/>
              </a:spcAft>
              <a:buChar char="»"/>
              <a:defRPr sz="1100">
                <a:solidFill>
                  <a:schemeClr val="tx1"/>
                </a:solidFill>
                <a:latin typeface="+mn-lt"/>
                <a:cs typeface="+mn-cs"/>
              </a:defRPr>
            </a:lvl5pPr>
            <a:lvl6pPr marL="2514600" indent="-228600" algn="l" rtl="0" eaLnBrk="1" fontAlgn="base" hangingPunct="1">
              <a:spcBef>
                <a:spcPct val="20000"/>
              </a:spcBef>
              <a:spcAft>
                <a:spcPct val="0"/>
              </a:spcAft>
              <a:buChar char="»"/>
              <a:defRPr sz="1100">
                <a:solidFill>
                  <a:schemeClr val="tx1"/>
                </a:solidFill>
                <a:latin typeface="+mn-lt"/>
                <a:cs typeface="+mn-cs"/>
              </a:defRPr>
            </a:lvl6pPr>
            <a:lvl7pPr marL="2971800" indent="-228600" algn="l" rtl="0" eaLnBrk="1" fontAlgn="base" hangingPunct="1">
              <a:spcBef>
                <a:spcPct val="20000"/>
              </a:spcBef>
              <a:spcAft>
                <a:spcPct val="0"/>
              </a:spcAft>
              <a:buChar char="»"/>
              <a:defRPr sz="900" baseline="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buClr>
                <a:schemeClr val="bg1">
                  <a:lumMod val="50000"/>
                </a:schemeClr>
              </a:buClr>
              <a:buFont typeface="Wingdings" pitchFamily="2" charset="2"/>
              <a:buChar char="§"/>
            </a:pPr>
            <a:r>
              <a:rPr lang="en-US" sz="1800" kern="0" dirty="0" smtClean="0"/>
              <a:t>Serve your people by removing their barriers </a:t>
            </a:r>
            <a:br>
              <a:rPr lang="en-US" sz="1800" kern="0" dirty="0" smtClean="0"/>
            </a:br>
            <a:endParaRPr lang="en-US" sz="1800" kern="0" dirty="0"/>
          </a:p>
        </p:txBody>
      </p:sp>
      <p:sp>
        <p:nvSpPr>
          <p:cNvPr id="21" name="Content Placeholder 2"/>
          <p:cNvSpPr txBox="1">
            <a:spLocks/>
          </p:cNvSpPr>
          <p:nvPr/>
        </p:nvSpPr>
        <p:spPr>
          <a:xfrm>
            <a:off x="-19050" y="3808215"/>
            <a:ext cx="3714849" cy="1068585"/>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Ø"/>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pitchFamily="34" charset="0"/>
              <a:buChar char="•"/>
              <a:defRPr sz="1700">
                <a:solidFill>
                  <a:schemeClr val="tx1"/>
                </a:solidFill>
                <a:latin typeface="+mn-lt"/>
                <a:cs typeface="+mn-cs"/>
              </a:defRPr>
            </a:lvl2pPr>
            <a:lvl3pPr marL="1143000" indent="-228600" algn="l" rtl="0" eaLnBrk="0" fontAlgn="base" hangingPunct="0">
              <a:spcBef>
                <a:spcPct val="20000"/>
              </a:spcBef>
              <a:spcAft>
                <a:spcPct val="0"/>
              </a:spcAft>
              <a:buClr>
                <a:srgbClr val="FF0000"/>
              </a:buClr>
              <a:buFont typeface="Arial" pitchFamily="34" charset="0"/>
              <a:buChar char="–"/>
              <a:defRPr sz="1400">
                <a:solidFill>
                  <a:schemeClr val="tx1"/>
                </a:solidFill>
                <a:latin typeface="+mn-lt"/>
                <a:cs typeface="+mn-cs"/>
              </a:defRPr>
            </a:lvl3pPr>
            <a:lvl4pPr marL="1600200" indent="-228600" algn="l" rtl="0" eaLnBrk="0" fontAlgn="base" hangingPunct="0">
              <a:spcBef>
                <a:spcPct val="20000"/>
              </a:spcBef>
              <a:spcAft>
                <a:spcPct val="0"/>
              </a:spcAft>
              <a:buClr>
                <a:srgbClr val="FF0000"/>
              </a:buClr>
              <a:buFont typeface="Courier New" pitchFamily="49" charset="0"/>
              <a:buChar char="o"/>
              <a:defRPr sz="1200">
                <a:solidFill>
                  <a:schemeClr val="tx1"/>
                </a:solidFill>
                <a:latin typeface="+mn-lt"/>
                <a:cs typeface="+mn-cs"/>
              </a:defRPr>
            </a:lvl4pPr>
            <a:lvl5pPr marL="2057400" indent="-228600" algn="l" rtl="0" eaLnBrk="0" fontAlgn="base" hangingPunct="0">
              <a:spcBef>
                <a:spcPct val="20000"/>
              </a:spcBef>
              <a:spcAft>
                <a:spcPct val="0"/>
              </a:spcAft>
              <a:buChar char="»"/>
              <a:defRPr sz="1100">
                <a:solidFill>
                  <a:schemeClr val="tx1"/>
                </a:solidFill>
                <a:latin typeface="+mn-lt"/>
                <a:cs typeface="+mn-cs"/>
              </a:defRPr>
            </a:lvl5pPr>
            <a:lvl6pPr marL="2514600" indent="-228600" algn="l" rtl="0" eaLnBrk="1" fontAlgn="base" hangingPunct="1">
              <a:spcBef>
                <a:spcPct val="20000"/>
              </a:spcBef>
              <a:spcAft>
                <a:spcPct val="0"/>
              </a:spcAft>
              <a:buChar char="»"/>
              <a:defRPr sz="1100">
                <a:solidFill>
                  <a:schemeClr val="tx1"/>
                </a:solidFill>
                <a:latin typeface="+mn-lt"/>
                <a:cs typeface="+mn-cs"/>
              </a:defRPr>
            </a:lvl6pPr>
            <a:lvl7pPr marL="2971800" indent="-228600" algn="l" rtl="0" eaLnBrk="1" fontAlgn="base" hangingPunct="1">
              <a:spcBef>
                <a:spcPct val="20000"/>
              </a:spcBef>
              <a:spcAft>
                <a:spcPct val="0"/>
              </a:spcAft>
              <a:buChar char="»"/>
              <a:defRPr sz="900" baseline="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buClr>
                <a:schemeClr val="bg1">
                  <a:lumMod val="50000"/>
                </a:schemeClr>
              </a:buClr>
              <a:buFont typeface="Wingdings" pitchFamily="2" charset="2"/>
              <a:buChar char="§"/>
            </a:pPr>
            <a:r>
              <a:rPr lang="en-US" sz="1800" kern="0" dirty="0" smtClean="0"/>
              <a:t>Empower your people with – authority, autonomy, and investment – in that order</a:t>
            </a:r>
            <a:endParaRPr lang="en-US" sz="1800" kern="0" dirty="0"/>
          </a:p>
        </p:txBody>
      </p:sp>
      <p:sp>
        <p:nvSpPr>
          <p:cNvPr id="22" name="Content Placeholder 2"/>
          <p:cNvSpPr txBox="1">
            <a:spLocks/>
          </p:cNvSpPr>
          <p:nvPr/>
        </p:nvSpPr>
        <p:spPr>
          <a:xfrm>
            <a:off x="49981" y="6008220"/>
            <a:ext cx="3714849" cy="621180"/>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Ø"/>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pitchFamily="34" charset="0"/>
              <a:buChar char="•"/>
              <a:defRPr sz="1700">
                <a:solidFill>
                  <a:schemeClr val="tx1"/>
                </a:solidFill>
                <a:latin typeface="+mn-lt"/>
                <a:cs typeface="+mn-cs"/>
              </a:defRPr>
            </a:lvl2pPr>
            <a:lvl3pPr marL="1143000" indent="-228600" algn="l" rtl="0" eaLnBrk="0" fontAlgn="base" hangingPunct="0">
              <a:spcBef>
                <a:spcPct val="20000"/>
              </a:spcBef>
              <a:spcAft>
                <a:spcPct val="0"/>
              </a:spcAft>
              <a:buClr>
                <a:srgbClr val="FF0000"/>
              </a:buClr>
              <a:buFont typeface="Arial" pitchFamily="34" charset="0"/>
              <a:buChar char="–"/>
              <a:defRPr sz="1400">
                <a:solidFill>
                  <a:schemeClr val="tx1"/>
                </a:solidFill>
                <a:latin typeface="+mn-lt"/>
                <a:cs typeface="+mn-cs"/>
              </a:defRPr>
            </a:lvl3pPr>
            <a:lvl4pPr marL="1600200" indent="-228600" algn="l" rtl="0" eaLnBrk="0" fontAlgn="base" hangingPunct="0">
              <a:spcBef>
                <a:spcPct val="20000"/>
              </a:spcBef>
              <a:spcAft>
                <a:spcPct val="0"/>
              </a:spcAft>
              <a:buClr>
                <a:srgbClr val="FF0000"/>
              </a:buClr>
              <a:buFont typeface="Courier New" pitchFamily="49" charset="0"/>
              <a:buChar char="o"/>
              <a:defRPr sz="1200">
                <a:solidFill>
                  <a:schemeClr val="tx1"/>
                </a:solidFill>
                <a:latin typeface="+mn-lt"/>
                <a:cs typeface="+mn-cs"/>
              </a:defRPr>
            </a:lvl4pPr>
            <a:lvl5pPr marL="2057400" indent="-228600" algn="l" rtl="0" eaLnBrk="0" fontAlgn="base" hangingPunct="0">
              <a:spcBef>
                <a:spcPct val="20000"/>
              </a:spcBef>
              <a:spcAft>
                <a:spcPct val="0"/>
              </a:spcAft>
              <a:buChar char="»"/>
              <a:defRPr sz="1100">
                <a:solidFill>
                  <a:schemeClr val="tx1"/>
                </a:solidFill>
                <a:latin typeface="+mn-lt"/>
                <a:cs typeface="+mn-cs"/>
              </a:defRPr>
            </a:lvl5pPr>
            <a:lvl6pPr marL="2514600" indent="-228600" algn="l" rtl="0" eaLnBrk="1" fontAlgn="base" hangingPunct="1">
              <a:spcBef>
                <a:spcPct val="20000"/>
              </a:spcBef>
              <a:spcAft>
                <a:spcPct val="0"/>
              </a:spcAft>
              <a:buChar char="»"/>
              <a:defRPr sz="1100">
                <a:solidFill>
                  <a:schemeClr val="tx1"/>
                </a:solidFill>
                <a:latin typeface="+mn-lt"/>
                <a:cs typeface="+mn-cs"/>
              </a:defRPr>
            </a:lvl6pPr>
            <a:lvl7pPr marL="2971800" indent="-228600" algn="l" rtl="0" eaLnBrk="1" fontAlgn="base" hangingPunct="1">
              <a:spcBef>
                <a:spcPct val="20000"/>
              </a:spcBef>
              <a:spcAft>
                <a:spcPct val="0"/>
              </a:spcAft>
              <a:buChar char="»"/>
              <a:defRPr sz="900" baseline="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buClr>
                <a:schemeClr val="bg1">
                  <a:lumMod val="50000"/>
                </a:schemeClr>
              </a:buClr>
              <a:buFont typeface="Wingdings" pitchFamily="2" charset="2"/>
              <a:buChar char="§"/>
            </a:pPr>
            <a:r>
              <a:rPr lang="en-US" sz="1800" kern="0" dirty="0" smtClean="0"/>
              <a:t>Organize for Thought Diversity</a:t>
            </a:r>
          </a:p>
          <a:p>
            <a:pPr>
              <a:buClr>
                <a:schemeClr val="bg1">
                  <a:lumMod val="50000"/>
                </a:schemeClr>
              </a:buClr>
              <a:buFont typeface="Wingdings" pitchFamily="2" charset="2"/>
              <a:buChar char="§"/>
            </a:pPr>
            <a:endParaRPr lang="en-US" sz="1800" kern="0" dirty="0" smtClean="0"/>
          </a:p>
          <a:p>
            <a:pPr>
              <a:buClr>
                <a:schemeClr val="bg1">
                  <a:lumMod val="50000"/>
                </a:schemeClr>
              </a:buClr>
              <a:buFont typeface="Wingdings" pitchFamily="2" charset="2"/>
              <a:buChar char="§"/>
            </a:pPr>
            <a:endParaRPr lang="en-US" sz="1800" kern="0" dirty="0"/>
          </a:p>
        </p:txBody>
      </p:sp>
    </p:spTree>
    <p:extLst>
      <p:ext uri="{BB962C8B-B14F-4D97-AF65-F5344CB8AC3E}">
        <p14:creationId xmlns:p14="http://schemas.microsoft.com/office/powerpoint/2010/main" val="4162586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flipV="1">
            <a:off x="4135679" y="4809362"/>
            <a:ext cx="0" cy="12183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860631" y="4815434"/>
            <a:ext cx="0" cy="12183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645742" y="4809362"/>
            <a:ext cx="0" cy="12183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694648" y="4809362"/>
            <a:ext cx="0" cy="12183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6906" y="4995408"/>
            <a:ext cx="2104575" cy="769441"/>
          </a:xfrm>
          <a:prstGeom prst="wedgeRectCallout">
            <a:avLst>
              <a:gd name="adj1" fmla="val 31479"/>
              <a:gd name="adj2" fmla="val -63884"/>
            </a:avLst>
          </a:prstGeom>
          <a:solidFill>
            <a:schemeClr val="bg1"/>
          </a:solidFill>
          <a:ln>
            <a:solidFill>
              <a:schemeClr val="bg1">
                <a:lumMod val="50000"/>
              </a:schemeClr>
            </a:solidFill>
          </a:ln>
        </p:spPr>
        <p:txBody>
          <a:bodyPr wrap="square" rtlCol="0">
            <a:spAutoFit/>
          </a:bodyPr>
          <a:lstStyle/>
          <a:p>
            <a:pPr algn="ctr"/>
            <a:r>
              <a:rPr lang="en-US" sz="1100" u="sng" dirty="0" smtClean="0"/>
              <a:t>+1-2 years</a:t>
            </a:r>
          </a:p>
          <a:p>
            <a:pPr algn="ctr"/>
            <a:r>
              <a:rPr lang="en-US" sz="1100" dirty="0" smtClean="0"/>
              <a:t>Concept Validation &amp; Insertion, Studies, Analysis, and </a:t>
            </a:r>
            <a:r>
              <a:rPr lang="en-US" sz="1100" dirty="0" err="1" smtClean="0"/>
              <a:t>Wargaming</a:t>
            </a:r>
            <a:endParaRPr lang="en-US" sz="1100" dirty="0"/>
          </a:p>
        </p:txBody>
      </p:sp>
      <p:sp>
        <p:nvSpPr>
          <p:cNvPr id="2" name="Title 1"/>
          <p:cNvSpPr>
            <a:spLocks noGrp="1"/>
          </p:cNvSpPr>
          <p:nvPr>
            <p:ph type="title"/>
          </p:nvPr>
        </p:nvSpPr>
        <p:spPr>
          <a:xfrm>
            <a:off x="1348033" y="152400"/>
            <a:ext cx="7673419" cy="622168"/>
          </a:xfrm>
        </p:spPr>
        <p:txBody>
          <a:bodyPr/>
          <a:lstStyle/>
          <a:p>
            <a:r>
              <a:rPr lang="en-US" b="0" i="1" dirty="0" smtClean="0">
                <a:latin typeface="+mj-lt"/>
              </a:rPr>
              <a:t>Current State of Organizational Innovation</a:t>
            </a:r>
            <a:endParaRPr lang="en-US" b="0" i="1" dirty="0">
              <a:latin typeface="+mj-l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67437" y="3160521"/>
            <a:ext cx="2882699" cy="168332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50136" y="3160521"/>
            <a:ext cx="3445366" cy="1715842"/>
          </a:xfrm>
          <a:prstGeom prst="rect">
            <a:avLst/>
          </a:prstGeom>
        </p:spPr>
      </p:pic>
      <p:cxnSp>
        <p:nvCxnSpPr>
          <p:cNvPr id="11" name="Straight Arrow Connector 10"/>
          <p:cNvCxnSpPr/>
          <p:nvPr/>
        </p:nvCxnSpPr>
        <p:spPr>
          <a:xfrm>
            <a:off x="1221965" y="4876363"/>
            <a:ext cx="66709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9152" y="4994798"/>
            <a:ext cx="1457456" cy="600164"/>
          </a:xfrm>
          <a:prstGeom prst="wedgeRectCallout">
            <a:avLst>
              <a:gd name="adj1" fmla="val -32865"/>
              <a:gd name="adj2" fmla="val -71761"/>
            </a:avLst>
          </a:prstGeom>
          <a:solidFill>
            <a:schemeClr val="bg1"/>
          </a:solidFill>
          <a:ln>
            <a:solidFill>
              <a:schemeClr val="bg1">
                <a:lumMod val="50000"/>
              </a:schemeClr>
            </a:solidFill>
          </a:ln>
        </p:spPr>
        <p:txBody>
          <a:bodyPr wrap="square" rtlCol="0">
            <a:spAutoFit/>
          </a:bodyPr>
          <a:lstStyle/>
          <a:p>
            <a:pPr algn="ctr"/>
            <a:r>
              <a:rPr lang="en-US" sz="1100" b="1" u="sng" dirty="0" smtClean="0"/>
              <a:t>+ 10.5-11.5 years</a:t>
            </a:r>
          </a:p>
          <a:p>
            <a:pPr algn="ctr"/>
            <a:r>
              <a:rPr lang="en-US" sz="1100" b="1" dirty="0" smtClean="0"/>
              <a:t>IOC of Deliberate Capability Fielding</a:t>
            </a:r>
            <a:endParaRPr lang="en-US" sz="1100" b="1" dirty="0"/>
          </a:p>
        </p:txBody>
      </p:sp>
      <p:sp>
        <p:nvSpPr>
          <p:cNvPr id="16" name="Left Brace 15"/>
          <p:cNvSpPr/>
          <p:nvPr/>
        </p:nvSpPr>
        <p:spPr>
          <a:xfrm flipH="1">
            <a:off x="7441346" y="2942536"/>
            <a:ext cx="254155" cy="16088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p:cNvSpPr/>
          <p:nvPr/>
        </p:nvSpPr>
        <p:spPr>
          <a:xfrm>
            <a:off x="4248274" y="2952093"/>
            <a:ext cx="176519" cy="16088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4401862" y="2819400"/>
            <a:ext cx="3076483" cy="369332"/>
          </a:xfrm>
          <a:prstGeom prst="rect">
            <a:avLst/>
          </a:prstGeom>
          <a:noFill/>
        </p:spPr>
        <p:txBody>
          <a:bodyPr wrap="none" rtlCol="0">
            <a:spAutoFit/>
          </a:bodyPr>
          <a:lstStyle/>
          <a:p>
            <a:pPr algn="ctr"/>
            <a:r>
              <a:rPr lang="en-US" sz="900" dirty="0" smtClean="0"/>
              <a:t>DoD JCIDS &amp; Acquisition System</a:t>
            </a:r>
          </a:p>
          <a:p>
            <a:pPr algn="ctr"/>
            <a:r>
              <a:rPr lang="en-US" sz="900" dirty="0" smtClean="0"/>
              <a:t>6.5 </a:t>
            </a:r>
            <a:r>
              <a:rPr lang="en-US" sz="900" dirty="0"/>
              <a:t>Year Average; 7.5 for Software (Source: GAO, 2014)</a:t>
            </a:r>
          </a:p>
        </p:txBody>
      </p:sp>
      <p:sp>
        <p:nvSpPr>
          <p:cNvPr id="19" name="Left Brace 18"/>
          <p:cNvSpPr/>
          <p:nvPr/>
        </p:nvSpPr>
        <p:spPr>
          <a:xfrm flipH="1">
            <a:off x="3968244" y="2952772"/>
            <a:ext cx="254155" cy="16088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p:cNvSpPr/>
          <p:nvPr/>
        </p:nvSpPr>
        <p:spPr>
          <a:xfrm>
            <a:off x="1271837" y="2972565"/>
            <a:ext cx="176519" cy="16088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1661797" y="2831068"/>
            <a:ext cx="2012089" cy="369332"/>
          </a:xfrm>
          <a:prstGeom prst="rect">
            <a:avLst/>
          </a:prstGeom>
          <a:noFill/>
        </p:spPr>
        <p:txBody>
          <a:bodyPr wrap="none" rtlCol="0">
            <a:spAutoFit/>
          </a:bodyPr>
          <a:lstStyle/>
          <a:p>
            <a:pPr algn="ctr"/>
            <a:r>
              <a:rPr lang="en-US" sz="900" dirty="0" smtClean="0"/>
              <a:t>USMC Force Development Process</a:t>
            </a:r>
          </a:p>
          <a:p>
            <a:pPr algn="ctr"/>
            <a:r>
              <a:rPr lang="en-US" sz="900" dirty="0" smtClean="0"/>
              <a:t>4 </a:t>
            </a:r>
            <a:r>
              <a:rPr lang="en-US" sz="900" dirty="0"/>
              <a:t>Year Process, By Design</a:t>
            </a:r>
          </a:p>
        </p:txBody>
      </p:sp>
      <p:sp>
        <p:nvSpPr>
          <p:cNvPr id="22" name="TextBox 21"/>
          <p:cNvSpPr txBox="1"/>
          <p:nvPr/>
        </p:nvSpPr>
        <p:spPr>
          <a:xfrm>
            <a:off x="2272459" y="4991163"/>
            <a:ext cx="1348430" cy="600164"/>
          </a:xfrm>
          <a:prstGeom prst="wedgeRectCallout">
            <a:avLst>
              <a:gd name="adj1" fmla="val 5427"/>
              <a:gd name="adj2" fmla="val -68345"/>
            </a:avLst>
          </a:prstGeom>
          <a:solidFill>
            <a:schemeClr val="bg1"/>
          </a:solidFill>
          <a:ln>
            <a:solidFill>
              <a:schemeClr val="bg1">
                <a:lumMod val="50000"/>
              </a:schemeClr>
            </a:solidFill>
          </a:ln>
        </p:spPr>
        <p:txBody>
          <a:bodyPr wrap="square" rtlCol="0">
            <a:spAutoFit/>
          </a:bodyPr>
          <a:lstStyle/>
          <a:p>
            <a:pPr algn="ctr"/>
            <a:r>
              <a:rPr lang="en-US" sz="1100" u="sng" dirty="0" smtClean="0"/>
              <a:t>+3 years </a:t>
            </a:r>
          </a:p>
          <a:p>
            <a:pPr algn="ctr"/>
            <a:r>
              <a:rPr lang="en-US" sz="1100" dirty="0" smtClean="0"/>
              <a:t>USMC-Approved Requirement</a:t>
            </a:r>
            <a:endParaRPr lang="en-US" sz="1100" dirty="0"/>
          </a:p>
        </p:txBody>
      </p:sp>
      <p:sp>
        <p:nvSpPr>
          <p:cNvPr id="23" name="TextBox 22"/>
          <p:cNvSpPr txBox="1"/>
          <p:nvPr/>
        </p:nvSpPr>
        <p:spPr>
          <a:xfrm>
            <a:off x="4602215" y="4998401"/>
            <a:ext cx="922047" cy="430887"/>
          </a:xfrm>
          <a:prstGeom prst="wedgeRectCallout">
            <a:avLst>
              <a:gd name="adj1" fmla="val -15576"/>
              <a:gd name="adj2" fmla="val -76928"/>
            </a:avLst>
          </a:prstGeom>
          <a:solidFill>
            <a:schemeClr val="bg1"/>
          </a:solidFill>
          <a:ln>
            <a:solidFill>
              <a:schemeClr val="bg1">
                <a:lumMod val="50000"/>
              </a:schemeClr>
            </a:solidFill>
          </a:ln>
        </p:spPr>
        <p:txBody>
          <a:bodyPr wrap="none" rtlCol="0">
            <a:spAutoFit/>
          </a:bodyPr>
          <a:lstStyle/>
          <a:p>
            <a:pPr algn="ctr"/>
            <a:r>
              <a:rPr lang="en-US" sz="1100" u="sng" dirty="0" smtClean="0"/>
              <a:t>+ ~5 years</a:t>
            </a:r>
          </a:p>
          <a:p>
            <a:pPr algn="ctr"/>
            <a:r>
              <a:rPr lang="en-US" sz="1100" dirty="0" smtClean="0"/>
              <a:t>Milestone A</a:t>
            </a:r>
            <a:endParaRPr lang="en-US" sz="1100" dirty="0"/>
          </a:p>
        </p:txBody>
      </p:sp>
      <p:sp>
        <p:nvSpPr>
          <p:cNvPr id="24" name="TextBox 23"/>
          <p:cNvSpPr txBox="1"/>
          <p:nvPr/>
        </p:nvSpPr>
        <p:spPr>
          <a:xfrm>
            <a:off x="5622670" y="4992060"/>
            <a:ext cx="922047" cy="430887"/>
          </a:xfrm>
          <a:prstGeom prst="wedgeRectCallout">
            <a:avLst>
              <a:gd name="adj1" fmla="val -44260"/>
              <a:gd name="adj2" fmla="val -79040"/>
            </a:avLst>
          </a:prstGeom>
          <a:solidFill>
            <a:schemeClr val="bg1"/>
          </a:solidFill>
          <a:ln>
            <a:solidFill>
              <a:schemeClr val="bg1">
                <a:lumMod val="50000"/>
              </a:schemeClr>
            </a:solidFill>
          </a:ln>
        </p:spPr>
        <p:txBody>
          <a:bodyPr wrap="none" rtlCol="0">
            <a:spAutoFit/>
          </a:bodyPr>
          <a:lstStyle/>
          <a:p>
            <a:pPr algn="ctr"/>
            <a:r>
              <a:rPr lang="en-US" sz="1100" u="sng" dirty="0" smtClean="0"/>
              <a:t>+ ~7 years</a:t>
            </a:r>
          </a:p>
          <a:p>
            <a:pPr algn="ctr"/>
            <a:r>
              <a:rPr lang="en-US" sz="1100" dirty="0" smtClean="0"/>
              <a:t>Milestone B</a:t>
            </a:r>
            <a:endParaRPr lang="en-US" sz="1100" dirty="0"/>
          </a:p>
        </p:txBody>
      </p:sp>
      <p:sp>
        <p:nvSpPr>
          <p:cNvPr id="26" name="TextBox 25"/>
          <p:cNvSpPr txBox="1"/>
          <p:nvPr/>
        </p:nvSpPr>
        <p:spPr>
          <a:xfrm>
            <a:off x="64386" y="3915188"/>
            <a:ext cx="857796" cy="769441"/>
          </a:xfrm>
          <a:prstGeom prst="wedgeRectCallout">
            <a:avLst>
              <a:gd name="adj1" fmla="val 88308"/>
              <a:gd name="adj2" fmla="val 59895"/>
            </a:avLst>
          </a:prstGeom>
          <a:solidFill>
            <a:schemeClr val="bg1"/>
          </a:solidFill>
          <a:ln>
            <a:solidFill>
              <a:schemeClr val="bg1">
                <a:lumMod val="50000"/>
              </a:schemeClr>
            </a:solidFill>
          </a:ln>
        </p:spPr>
        <p:txBody>
          <a:bodyPr wrap="square" rtlCol="0">
            <a:spAutoFit/>
          </a:bodyPr>
          <a:lstStyle/>
          <a:p>
            <a:pPr algn="ctr"/>
            <a:r>
              <a:rPr lang="en-US" sz="1100" u="sng" dirty="0" smtClean="0"/>
              <a:t>Day 1</a:t>
            </a:r>
            <a:r>
              <a:rPr lang="en-US" sz="1100" dirty="0" smtClean="0"/>
              <a:t> Recognize Idea or Need</a:t>
            </a:r>
            <a:endParaRPr lang="en-US" sz="1100" dirty="0"/>
          </a:p>
        </p:txBody>
      </p:sp>
      <p:sp>
        <p:nvSpPr>
          <p:cNvPr id="14" name="TextBox 13"/>
          <p:cNvSpPr txBox="1"/>
          <p:nvPr/>
        </p:nvSpPr>
        <p:spPr>
          <a:xfrm>
            <a:off x="3649317" y="4993857"/>
            <a:ext cx="913149" cy="600164"/>
          </a:xfrm>
          <a:prstGeom prst="wedgeRectCallout">
            <a:avLst>
              <a:gd name="adj1" fmla="val 7433"/>
              <a:gd name="adj2" fmla="val -68628"/>
            </a:avLst>
          </a:prstGeom>
          <a:solidFill>
            <a:schemeClr val="bg1"/>
          </a:solidFill>
          <a:ln>
            <a:solidFill>
              <a:schemeClr val="bg1">
                <a:lumMod val="50000"/>
              </a:schemeClr>
            </a:solidFill>
          </a:ln>
        </p:spPr>
        <p:txBody>
          <a:bodyPr wrap="square" rtlCol="0">
            <a:spAutoFit/>
          </a:bodyPr>
          <a:lstStyle/>
          <a:p>
            <a:pPr algn="ctr"/>
            <a:r>
              <a:rPr lang="en-US" sz="1100" u="sng" dirty="0" smtClean="0"/>
              <a:t>+4 years </a:t>
            </a:r>
          </a:p>
          <a:p>
            <a:pPr algn="ctr"/>
            <a:r>
              <a:rPr lang="en-US" sz="1100" dirty="0" smtClean="0"/>
              <a:t>Executable Budget</a:t>
            </a:r>
            <a:endParaRPr lang="en-US" sz="1100" dirty="0"/>
          </a:p>
        </p:txBody>
      </p:sp>
      <p:sp>
        <p:nvSpPr>
          <p:cNvPr id="29" name="TextBox 28"/>
          <p:cNvSpPr txBox="1"/>
          <p:nvPr/>
        </p:nvSpPr>
        <p:spPr>
          <a:xfrm>
            <a:off x="6635508" y="4992059"/>
            <a:ext cx="930062" cy="430887"/>
          </a:xfrm>
          <a:prstGeom prst="wedgeRectCallout">
            <a:avLst>
              <a:gd name="adj1" fmla="val -50889"/>
              <a:gd name="adj2" fmla="val -74881"/>
            </a:avLst>
          </a:prstGeom>
          <a:solidFill>
            <a:schemeClr val="bg1"/>
          </a:solidFill>
          <a:ln>
            <a:solidFill>
              <a:schemeClr val="bg1">
                <a:lumMod val="50000"/>
              </a:schemeClr>
            </a:solidFill>
          </a:ln>
        </p:spPr>
        <p:txBody>
          <a:bodyPr wrap="none" rtlCol="0">
            <a:spAutoFit/>
          </a:bodyPr>
          <a:lstStyle/>
          <a:p>
            <a:pPr algn="ctr"/>
            <a:r>
              <a:rPr lang="en-US" sz="1100" u="sng" dirty="0" smtClean="0"/>
              <a:t>+ ~9 years</a:t>
            </a:r>
          </a:p>
          <a:p>
            <a:pPr algn="ctr"/>
            <a:r>
              <a:rPr lang="en-US" sz="1100" dirty="0" smtClean="0"/>
              <a:t>Milestone C</a:t>
            </a:r>
            <a:endParaRPr lang="en-US" sz="1100" dirty="0"/>
          </a:p>
        </p:txBody>
      </p:sp>
      <p:cxnSp>
        <p:nvCxnSpPr>
          <p:cNvPr id="30" name="Straight Arrow Connector 29"/>
          <p:cNvCxnSpPr/>
          <p:nvPr/>
        </p:nvCxnSpPr>
        <p:spPr>
          <a:xfrm>
            <a:off x="2848283" y="6033829"/>
            <a:ext cx="137150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645742" y="6035816"/>
            <a:ext cx="32471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18008" y="6164563"/>
            <a:ext cx="2826947" cy="430887"/>
          </a:xfrm>
          <a:prstGeom prst="wedgeRectCallout">
            <a:avLst>
              <a:gd name="adj1" fmla="val 21847"/>
              <a:gd name="adj2" fmla="val -72640"/>
            </a:avLst>
          </a:prstGeom>
          <a:solidFill>
            <a:schemeClr val="bg1"/>
          </a:solidFill>
          <a:ln>
            <a:solidFill>
              <a:schemeClr val="bg1">
                <a:lumMod val="50000"/>
              </a:schemeClr>
            </a:solidFill>
          </a:ln>
        </p:spPr>
        <p:txBody>
          <a:bodyPr wrap="square" rtlCol="0">
            <a:spAutoFit/>
          </a:bodyPr>
          <a:lstStyle/>
          <a:p>
            <a:pPr algn="ctr"/>
            <a:r>
              <a:rPr lang="en-US" sz="1100" u="sng" dirty="0" smtClean="0"/>
              <a:t>+ 1.5 years</a:t>
            </a:r>
          </a:p>
          <a:p>
            <a:pPr algn="ctr"/>
            <a:r>
              <a:rPr lang="en-US" sz="1100" dirty="0" smtClean="0"/>
              <a:t>Urgent Need / Rapid Capability Office</a:t>
            </a:r>
            <a:endParaRPr lang="en-US" sz="1100" dirty="0"/>
          </a:p>
        </p:txBody>
      </p:sp>
      <p:sp>
        <p:nvSpPr>
          <p:cNvPr id="44" name="TextBox 43"/>
          <p:cNvSpPr txBox="1"/>
          <p:nvPr/>
        </p:nvSpPr>
        <p:spPr>
          <a:xfrm>
            <a:off x="3878621" y="6198513"/>
            <a:ext cx="1357652" cy="430887"/>
          </a:xfrm>
          <a:prstGeom prst="wedgeRectCallout">
            <a:avLst>
              <a:gd name="adj1" fmla="val 5191"/>
              <a:gd name="adj2" fmla="val -78975"/>
            </a:avLst>
          </a:prstGeom>
          <a:solidFill>
            <a:schemeClr val="bg1"/>
          </a:solidFill>
          <a:ln>
            <a:solidFill>
              <a:schemeClr val="bg1">
                <a:lumMod val="50000"/>
              </a:schemeClr>
            </a:solidFill>
          </a:ln>
        </p:spPr>
        <p:txBody>
          <a:bodyPr wrap="square" rtlCol="0">
            <a:spAutoFit/>
          </a:bodyPr>
          <a:lstStyle/>
          <a:p>
            <a:pPr algn="ctr"/>
            <a:r>
              <a:rPr lang="en-US" sz="1100" u="sng" dirty="0" smtClean="0"/>
              <a:t>+ ~3-5 years</a:t>
            </a:r>
          </a:p>
          <a:p>
            <a:pPr algn="ctr"/>
            <a:r>
              <a:rPr lang="en-US" sz="1100" dirty="0" smtClean="0"/>
              <a:t>Accelerated AOA</a:t>
            </a:r>
            <a:endParaRPr lang="en-US" sz="1100" dirty="0"/>
          </a:p>
        </p:txBody>
      </p:sp>
      <p:sp>
        <p:nvSpPr>
          <p:cNvPr id="45" name="TextBox 44"/>
          <p:cNvSpPr txBox="1"/>
          <p:nvPr/>
        </p:nvSpPr>
        <p:spPr>
          <a:xfrm>
            <a:off x="6264322" y="6154251"/>
            <a:ext cx="2819375" cy="430887"/>
          </a:xfrm>
          <a:prstGeom prst="wedgeRectCallout">
            <a:avLst>
              <a:gd name="adj1" fmla="val 9346"/>
              <a:gd name="adj2" fmla="val -78096"/>
            </a:avLst>
          </a:prstGeom>
          <a:solidFill>
            <a:schemeClr val="bg1"/>
          </a:solidFill>
          <a:ln>
            <a:solidFill>
              <a:schemeClr val="bg1">
                <a:lumMod val="50000"/>
              </a:schemeClr>
            </a:solidFill>
          </a:ln>
        </p:spPr>
        <p:txBody>
          <a:bodyPr wrap="square" rtlCol="0">
            <a:spAutoFit/>
          </a:bodyPr>
          <a:lstStyle/>
          <a:p>
            <a:pPr algn="ctr"/>
            <a:r>
              <a:rPr lang="en-US" sz="1100" b="1" u="sng" dirty="0" smtClean="0"/>
              <a:t>+ 4.5-6.5 years</a:t>
            </a:r>
          </a:p>
          <a:p>
            <a:pPr algn="ctr"/>
            <a:r>
              <a:rPr lang="en-US" sz="1100" b="1" dirty="0" smtClean="0"/>
              <a:t>IOC of Rapid/Urgent Need Capability</a:t>
            </a:r>
            <a:endParaRPr lang="en-US" sz="1100" b="1" dirty="0"/>
          </a:p>
        </p:txBody>
      </p:sp>
      <p:pic>
        <p:nvPicPr>
          <p:cNvPr id="32"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03546" y="3079214"/>
            <a:ext cx="1068291" cy="660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Content Placeholder 2"/>
          <p:cNvSpPr>
            <a:spLocks noGrp="1"/>
          </p:cNvSpPr>
          <p:nvPr>
            <p:ph idx="1"/>
          </p:nvPr>
        </p:nvSpPr>
        <p:spPr>
          <a:xfrm>
            <a:off x="304800" y="1143000"/>
            <a:ext cx="5867400" cy="1308755"/>
          </a:xfrm>
        </p:spPr>
        <p:txBody>
          <a:bodyPr/>
          <a:lstStyle/>
          <a:p>
            <a:pPr>
              <a:buClr>
                <a:schemeClr val="tx1"/>
              </a:buClr>
              <a:buFont typeface="Wingdings" panose="05000000000000000000" pitchFamily="2" charset="2"/>
              <a:buChar char="§"/>
              <a:defRPr/>
            </a:pPr>
            <a:r>
              <a:rPr lang="en-US" sz="1400" dirty="0"/>
              <a:t>Tendencies </a:t>
            </a:r>
            <a:r>
              <a:rPr lang="en-US" sz="1400" dirty="0" smtClean="0"/>
              <a:t>– Heroic initiatives</a:t>
            </a:r>
            <a:r>
              <a:rPr lang="en-US" sz="1400" dirty="0"/>
              <a:t>, uncoordinated activities; discovery by accident, not on purpose</a:t>
            </a:r>
          </a:p>
          <a:p>
            <a:pPr>
              <a:buClr>
                <a:schemeClr val="tx1"/>
              </a:buClr>
              <a:buFont typeface="Wingdings" panose="05000000000000000000" pitchFamily="2" charset="2"/>
              <a:buChar char="§"/>
              <a:defRPr/>
            </a:pPr>
            <a:r>
              <a:rPr lang="en-US" sz="1400" dirty="0"/>
              <a:t>Culture – </a:t>
            </a:r>
            <a:r>
              <a:rPr lang="en-US" sz="1400" dirty="0" smtClean="0"/>
              <a:t>We </a:t>
            </a:r>
            <a:r>
              <a:rPr lang="en-US" sz="1400" dirty="0"/>
              <a:t>have a culture of excelling in silos </a:t>
            </a:r>
            <a:r>
              <a:rPr lang="en-US" sz="1400" dirty="0" smtClean="0"/>
              <a:t>and we </a:t>
            </a:r>
            <a:r>
              <a:rPr lang="en-US" sz="1400" dirty="0"/>
              <a:t>struggle to “cross-lead”</a:t>
            </a:r>
          </a:p>
          <a:p>
            <a:pPr>
              <a:buClr>
                <a:schemeClr val="tx1"/>
              </a:buClr>
              <a:buFont typeface="Wingdings" panose="05000000000000000000" pitchFamily="2" charset="2"/>
              <a:buChar char="§"/>
            </a:pPr>
            <a:r>
              <a:rPr lang="en-US" sz="1400" dirty="0" smtClean="0"/>
              <a:t>Capability Development – Designed for major acquisition efficiency &amp; oversight – not designed to outpace adversaries and technologies</a:t>
            </a:r>
            <a:endParaRPr lang="en-US" sz="1400" dirty="0"/>
          </a:p>
          <a:p>
            <a:pPr>
              <a:buClr>
                <a:schemeClr val="tx1"/>
              </a:buClr>
              <a:buFont typeface="Wingdings" panose="05000000000000000000" pitchFamily="2" charset="2"/>
              <a:buChar char="§"/>
            </a:pPr>
            <a:endParaRPr lang="en-US" sz="1400" dirty="0"/>
          </a:p>
        </p:txBody>
      </p:sp>
      <p:pic>
        <p:nvPicPr>
          <p:cNvPr id="35" name="Picture 4" descr="http://blogs.parc.com/files/2011/05/110523.news_.goldenegg-300x220.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84829" y="1063022"/>
            <a:ext cx="2510630" cy="184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041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99125" y="1066800"/>
            <a:ext cx="4065062" cy="1771950"/>
          </a:xfrm>
          <a:prstGeom prst="rect">
            <a:avLst/>
          </a:prstGeom>
        </p:spPr>
      </p:pic>
      <p:sp>
        <p:nvSpPr>
          <p:cNvPr id="2" name="Title 1"/>
          <p:cNvSpPr>
            <a:spLocks noGrp="1"/>
          </p:cNvSpPr>
          <p:nvPr>
            <p:ph type="title"/>
          </p:nvPr>
        </p:nvSpPr>
        <p:spPr/>
        <p:txBody>
          <a:bodyPr/>
          <a:lstStyle/>
          <a:p>
            <a:r>
              <a:rPr lang="en-US" b="0" i="1" dirty="0" smtClean="0">
                <a:latin typeface="+mj-lt"/>
              </a:rPr>
              <a:t>Objective State of Organizational Innovation</a:t>
            </a:r>
            <a:endParaRPr lang="en-US" b="0" i="1" dirty="0">
              <a:latin typeface="+mj-lt"/>
            </a:endParaRPr>
          </a:p>
        </p:txBody>
      </p:sp>
      <p:sp>
        <p:nvSpPr>
          <p:cNvPr id="3" name="Content Placeholder 2"/>
          <p:cNvSpPr>
            <a:spLocks noGrp="1"/>
          </p:cNvSpPr>
          <p:nvPr>
            <p:ph idx="1"/>
          </p:nvPr>
        </p:nvSpPr>
        <p:spPr>
          <a:xfrm>
            <a:off x="339366" y="1226270"/>
            <a:ext cx="6993279" cy="5250730"/>
          </a:xfrm>
        </p:spPr>
        <p:txBody>
          <a:bodyPr/>
          <a:lstStyle/>
          <a:p>
            <a:r>
              <a:rPr lang="en-US" dirty="0"/>
              <a:t>“The way to succeed is to </a:t>
            </a:r>
            <a:r>
              <a:rPr lang="en-US" b="1" dirty="0"/>
              <a:t>double </a:t>
            </a:r>
            <a:endParaRPr lang="en-US" b="1" dirty="0" smtClean="0"/>
          </a:p>
          <a:p>
            <a:pPr marL="0" indent="0">
              <a:buNone/>
            </a:pPr>
            <a:r>
              <a:rPr lang="en-US" b="1" dirty="0"/>
              <a:t> </a:t>
            </a:r>
            <a:r>
              <a:rPr lang="en-US" b="1" dirty="0" smtClean="0"/>
              <a:t>    your </a:t>
            </a:r>
            <a:r>
              <a:rPr lang="en-US" b="1" dirty="0"/>
              <a:t>failure rate</a:t>
            </a:r>
            <a:r>
              <a:rPr lang="en-US" dirty="0"/>
              <a:t>.” </a:t>
            </a:r>
            <a:endParaRPr lang="en-US" dirty="0" smtClean="0"/>
          </a:p>
          <a:p>
            <a:pPr marL="0" indent="0">
              <a:buNone/>
            </a:pPr>
            <a:r>
              <a:rPr lang="en-US" dirty="0"/>
              <a:t> </a:t>
            </a:r>
            <a:r>
              <a:rPr lang="en-US" dirty="0" smtClean="0"/>
              <a:t>                       – </a:t>
            </a:r>
            <a:r>
              <a:rPr lang="en-US" dirty="0"/>
              <a:t>Thomas Watson</a:t>
            </a:r>
          </a:p>
          <a:p>
            <a:endParaRPr lang="en-US" dirty="0" smtClean="0"/>
          </a:p>
          <a:p>
            <a:r>
              <a:rPr lang="en-US" dirty="0" smtClean="0"/>
              <a:t>But How? A: Innovate Through Principles, Not Process</a:t>
            </a:r>
          </a:p>
          <a:p>
            <a:pPr lvl="1"/>
            <a:r>
              <a:rPr lang="en-US" dirty="0" smtClean="0"/>
              <a:t>“I </a:t>
            </a:r>
            <a:r>
              <a:rPr lang="en-US" dirty="0"/>
              <a:t>don't </a:t>
            </a:r>
            <a:r>
              <a:rPr lang="en-US" dirty="0" smtClean="0"/>
              <a:t>believe in process… </a:t>
            </a:r>
            <a:r>
              <a:rPr lang="en-US" dirty="0"/>
              <a:t>at a lot of big companies, process </a:t>
            </a:r>
            <a:r>
              <a:rPr lang="en-US" b="1" u="sng" dirty="0"/>
              <a:t>becomes a substitute for thinking</a:t>
            </a:r>
            <a:r>
              <a:rPr lang="en-US" dirty="0"/>
              <a:t>. You're </a:t>
            </a:r>
            <a:r>
              <a:rPr lang="en-US" b="1" u="sng" dirty="0"/>
              <a:t>encouraged</a:t>
            </a:r>
            <a:r>
              <a:rPr lang="en-US" dirty="0"/>
              <a:t> to behave like a little gear in a complex machine</a:t>
            </a:r>
            <a:r>
              <a:rPr lang="en-US" dirty="0" smtClean="0"/>
              <a:t>.” - </a:t>
            </a:r>
            <a:r>
              <a:rPr lang="en-US" dirty="0"/>
              <a:t>Elon Musk</a:t>
            </a:r>
          </a:p>
          <a:p>
            <a:pPr lvl="1"/>
            <a:endParaRPr lang="en-US" dirty="0" smtClean="0"/>
          </a:p>
          <a:p>
            <a:r>
              <a:rPr lang="en-US" dirty="0" smtClean="0"/>
              <a:t>Some Organizational Innovation Principles to Start With… </a:t>
            </a:r>
          </a:p>
        </p:txBody>
      </p:sp>
      <p:sp>
        <p:nvSpPr>
          <p:cNvPr id="4" name="Slide Number Placeholder 3"/>
          <p:cNvSpPr>
            <a:spLocks noGrp="1"/>
          </p:cNvSpPr>
          <p:nvPr>
            <p:ph type="sldNum" sz="quarter" idx="10"/>
          </p:nvPr>
        </p:nvSpPr>
        <p:spPr/>
        <p:txBody>
          <a:bodyPr/>
          <a:lstStyle/>
          <a:p>
            <a:pPr>
              <a:defRPr/>
            </a:pPr>
            <a:fld id="{5D4169A8-5C0D-4698-9030-EDF9D2BF946F}" type="slidenum">
              <a:rPr lang="en-US" altLang="en-US" smtClean="0"/>
              <a:pPr>
                <a:defRPr/>
              </a:pPr>
              <a:t>6</a:t>
            </a:fld>
            <a:endParaRPr lang="en-US" altLang="en-US" dirty="0"/>
          </a:p>
        </p:txBody>
      </p:sp>
      <p:grpSp>
        <p:nvGrpSpPr>
          <p:cNvPr id="13" name="Group 12"/>
          <p:cNvGrpSpPr/>
          <p:nvPr/>
        </p:nvGrpSpPr>
        <p:grpSpPr>
          <a:xfrm>
            <a:off x="5876123" y="3810000"/>
            <a:ext cx="3810000" cy="2688042"/>
            <a:chOff x="4528064" y="2692763"/>
            <a:chExt cx="5612673" cy="3959869"/>
          </a:xfrm>
        </p:grpSpPr>
        <p:pic>
          <p:nvPicPr>
            <p:cNvPr id="6" name="Picture 3" descr="C:\Users\christopher.j.wood\Pictures\sticky-notes.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74807" y="5124969"/>
              <a:ext cx="2036884" cy="1527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christopher.j.wood\Pictures\sticky-notes.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504812" y="2974720"/>
              <a:ext cx="1769819" cy="14285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hristopher.j.wood\Pictures\sticky-notes.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91103" y="3059826"/>
              <a:ext cx="1904671" cy="14285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p:cNvGraphicFramePr/>
            <p:nvPr>
              <p:extLst>
                <p:ext uri="{D42A27DB-BD31-4B8C-83A1-F6EECF244321}">
                  <p14:modId xmlns:p14="http://schemas.microsoft.com/office/powerpoint/2010/main" val="4155660433"/>
                </p:ext>
              </p:extLst>
            </p:nvPr>
          </p:nvGraphicFramePr>
          <p:xfrm>
            <a:off x="4528064" y="2692763"/>
            <a:ext cx="5612673" cy="37410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6927496" y="2838200"/>
              <a:ext cx="798644" cy="408059"/>
            </a:xfrm>
            <a:prstGeom prst="rect">
              <a:avLst/>
            </a:prstGeom>
            <a:noFill/>
          </p:spPr>
          <p:txBody>
            <a:bodyPr wrap="none" rtlCol="0">
              <a:spAutoFit/>
            </a:bodyPr>
            <a:lstStyle/>
            <a:p>
              <a:pPr>
                <a:buNone/>
              </a:pPr>
              <a:r>
                <a:rPr lang="en-US" sz="1200" b="0" dirty="0" smtClean="0">
                  <a:latin typeface="Segoe UI" panose="020B0502040204020203" pitchFamily="34" charset="0"/>
                  <a:ea typeface="Segoe UI" panose="020B0502040204020203" pitchFamily="34" charset="0"/>
                  <a:cs typeface="Segoe UI" panose="020B0502040204020203" pitchFamily="34" charset="0"/>
                </a:rPr>
                <a:t>Ideas</a:t>
              </a:r>
            </a:p>
          </p:txBody>
        </p:sp>
        <p:sp>
          <p:nvSpPr>
            <p:cNvPr id="11" name="TextBox 10"/>
            <p:cNvSpPr txBox="1"/>
            <p:nvPr/>
          </p:nvSpPr>
          <p:spPr>
            <a:xfrm rot="17935444">
              <a:off x="7830278" y="4800328"/>
              <a:ext cx="1253743" cy="408059"/>
            </a:xfrm>
            <a:prstGeom prst="rect">
              <a:avLst/>
            </a:prstGeom>
            <a:noFill/>
          </p:spPr>
          <p:txBody>
            <a:bodyPr wrap="none" rtlCol="0">
              <a:spAutoFit/>
            </a:bodyPr>
            <a:lstStyle/>
            <a:p>
              <a:pPr>
                <a:buNone/>
              </a:pPr>
              <a:r>
                <a:rPr lang="en-US" sz="1200" b="0" dirty="0" smtClean="0">
                  <a:latin typeface="Segoe UI" panose="020B0502040204020203" pitchFamily="34" charset="0"/>
                  <a:ea typeface="Segoe UI" panose="020B0502040204020203" pitchFamily="34" charset="0"/>
                  <a:cs typeface="Segoe UI" panose="020B0502040204020203" pitchFamily="34" charset="0"/>
                </a:rPr>
                <a:t>Capability</a:t>
              </a:r>
            </a:p>
          </p:txBody>
        </p:sp>
        <p:sp>
          <p:nvSpPr>
            <p:cNvPr id="12" name="TextBox 11"/>
            <p:cNvSpPr txBox="1"/>
            <p:nvPr/>
          </p:nvSpPr>
          <p:spPr>
            <a:xfrm rot="3295126">
              <a:off x="5865859" y="4920938"/>
              <a:ext cx="739607" cy="408059"/>
            </a:xfrm>
            <a:prstGeom prst="rect">
              <a:avLst/>
            </a:prstGeom>
            <a:noFill/>
          </p:spPr>
          <p:txBody>
            <a:bodyPr wrap="none" rtlCol="0">
              <a:spAutoFit/>
            </a:bodyPr>
            <a:lstStyle/>
            <a:p>
              <a:pPr>
                <a:buNone/>
              </a:pPr>
              <a:r>
                <a:rPr lang="en-US" sz="1200" b="0" dirty="0" smtClean="0">
                  <a:latin typeface="Segoe UI" panose="020B0502040204020203" pitchFamily="34" charset="0"/>
                  <a:ea typeface="Segoe UI" panose="020B0502040204020203" pitchFamily="34" charset="0"/>
                  <a:cs typeface="Segoe UI" panose="020B0502040204020203" pitchFamily="34" charset="0"/>
                </a:rPr>
                <a:t>Data</a:t>
              </a:r>
            </a:p>
          </p:txBody>
        </p:sp>
      </p:grpSp>
      <p:graphicFrame>
        <p:nvGraphicFramePr>
          <p:cNvPr id="14" name="Table 13"/>
          <p:cNvGraphicFramePr>
            <a:graphicFrameLocks noGrp="1"/>
          </p:cNvGraphicFramePr>
          <p:nvPr>
            <p:extLst>
              <p:ext uri="{D42A27DB-BD31-4B8C-83A1-F6EECF244321}">
                <p14:modId xmlns:p14="http://schemas.microsoft.com/office/powerpoint/2010/main" val="3840898690"/>
              </p:ext>
            </p:extLst>
          </p:nvPr>
        </p:nvGraphicFramePr>
        <p:xfrm>
          <a:off x="1676399" y="4585855"/>
          <a:ext cx="4814768" cy="2019467"/>
        </p:xfrm>
        <a:graphic>
          <a:graphicData uri="http://schemas.openxmlformats.org/drawingml/2006/table">
            <a:tbl>
              <a:tblPr firstRow="1" bandRow="1">
                <a:tableStyleId>{C4B1156A-380E-4F78-BDF5-A606A8083BF9}</a:tableStyleId>
              </a:tblPr>
              <a:tblGrid>
                <a:gridCol w="2407384">
                  <a:extLst>
                    <a:ext uri="{9D8B030D-6E8A-4147-A177-3AD203B41FA5}">
                      <a16:colId xmlns:a16="http://schemas.microsoft.com/office/drawing/2014/main" val="20000"/>
                    </a:ext>
                  </a:extLst>
                </a:gridCol>
                <a:gridCol w="2407384">
                  <a:extLst>
                    <a:ext uri="{9D8B030D-6E8A-4147-A177-3AD203B41FA5}">
                      <a16:colId xmlns:a16="http://schemas.microsoft.com/office/drawing/2014/main" val="20001"/>
                    </a:ext>
                  </a:extLst>
                </a:gridCol>
              </a:tblGrid>
              <a:tr h="250465">
                <a:tc>
                  <a:txBody>
                    <a:bodyPr/>
                    <a:lstStyle/>
                    <a:p>
                      <a:pPr algn="r"/>
                      <a:r>
                        <a:rPr lang="en-US" sz="1200" b="0" dirty="0" smtClean="0">
                          <a:solidFill>
                            <a:srgbClr val="007635"/>
                          </a:solidFill>
                        </a:rPr>
                        <a:t>This… </a:t>
                      </a:r>
                      <a:endParaRPr lang="en-US" sz="1200" b="0" dirty="0">
                        <a:solidFill>
                          <a:srgbClr val="007635"/>
                        </a:solidFill>
                      </a:endParaRPr>
                    </a:p>
                  </a:txBody>
                  <a:tcPr>
                    <a:solidFill>
                      <a:srgbClr val="93E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C00000"/>
                          </a:solidFill>
                        </a:rPr>
                        <a:t>Not That…</a:t>
                      </a:r>
                    </a:p>
                  </a:txBody>
                  <a:tcPr>
                    <a:solidFill>
                      <a:srgbClr val="93E3FF"/>
                    </a:solidFill>
                  </a:tcPr>
                </a:tc>
                <a:extLst>
                  <a:ext uri="{0D108BD9-81ED-4DB2-BD59-A6C34878D82A}">
                    <a16:rowId xmlns:a16="http://schemas.microsoft.com/office/drawing/2014/main" val="10000"/>
                  </a:ext>
                </a:extLst>
              </a:tr>
              <a:tr h="250465">
                <a:tc>
                  <a:txBody>
                    <a:bodyPr/>
                    <a:lstStyle/>
                    <a:p>
                      <a:r>
                        <a:rPr lang="en-US" sz="1200" b="0" dirty="0" smtClean="0">
                          <a:solidFill>
                            <a:srgbClr val="007635"/>
                          </a:solidFill>
                        </a:rPr>
                        <a:t>Build at the Speed of Trust </a:t>
                      </a:r>
                      <a:endParaRPr lang="en-US" sz="1200" b="0" dirty="0">
                        <a:solidFill>
                          <a:srgbClr val="007635"/>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C00000"/>
                          </a:solidFill>
                        </a:rPr>
                        <a:t>Speed of Consensus</a:t>
                      </a:r>
                    </a:p>
                  </a:txBody>
                  <a:tcPr/>
                </a:tc>
                <a:extLst>
                  <a:ext uri="{0D108BD9-81ED-4DB2-BD59-A6C34878D82A}">
                    <a16:rowId xmlns:a16="http://schemas.microsoft.com/office/drawing/2014/main" val="10001"/>
                  </a:ext>
                </a:extLst>
              </a:tr>
              <a:tr h="250465">
                <a:tc>
                  <a:txBody>
                    <a:bodyPr/>
                    <a:lstStyle/>
                    <a:p>
                      <a:r>
                        <a:rPr lang="en-US" sz="1200" b="0" dirty="0" smtClean="0">
                          <a:solidFill>
                            <a:srgbClr val="007635"/>
                          </a:solidFill>
                        </a:rPr>
                        <a:t>Fail Fast to Learn Fast </a:t>
                      </a:r>
                      <a:endParaRPr lang="en-US" sz="1200" b="0" dirty="0">
                        <a:solidFill>
                          <a:srgbClr val="007635"/>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C00000"/>
                          </a:solidFill>
                        </a:rPr>
                        <a:t> No Failure means No Learning</a:t>
                      </a:r>
                    </a:p>
                  </a:txBody>
                  <a:tcPr/>
                </a:tc>
                <a:extLst>
                  <a:ext uri="{0D108BD9-81ED-4DB2-BD59-A6C34878D82A}">
                    <a16:rowId xmlns:a16="http://schemas.microsoft.com/office/drawing/2014/main" val="10002"/>
                  </a:ext>
                </a:extLst>
              </a:tr>
              <a:tr h="373547">
                <a:tc>
                  <a:txBody>
                    <a:bodyPr/>
                    <a:lstStyle/>
                    <a:p>
                      <a:r>
                        <a:rPr lang="en-US" sz="1200" b="0" dirty="0" smtClean="0">
                          <a:solidFill>
                            <a:srgbClr val="007635"/>
                          </a:solidFill>
                        </a:rPr>
                        <a:t>Ruthlessly User-Focused </a:t>
                      </a:r>
                      <a:endParaRPr lang="en-US" sz="1200" b="0" dirty="0">
                        <a:solidFill>
                          <a:srgbClr val="007635"/>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C00000"/>
                          </a:solidFill>
                        </a:rPr>
                        <a:t>Ruthlessly Process-Focused</a:t>
                      </a:r>
                    </a:p>
                  </a:txBody>
                  <a:tcPr/>
                </a:tc>
                <a:extLst>
                  <a:ext uri="{0D108BD9-81ED-4DB2-BD59-A6C34878D82A}">
                    <a16:rowId xmlns:a16="http://schemas.microsoft.com/office/drawing/2014/main" val="10003"/>
                  </a:ext>
                </a:extLst>
              </a:tr>
              <a:tr h="250465">
                <a:tc>
                  <a:txBody>
                    <a:bodyPr/>
                    <a:lstStyle/>
                    <a:p>
                      <a:r>
                        <a:rPr lang="en-US" sz="1200" b="0" dirty="0" smtClean="0">
                          <a:solidFill>
                            <a:srgbClr val="007635"/>
                          </a:solidFill>
                        </a:rPr>
                        <a:t>Invest-As-You-Prove </a:t>
                      </a:r>
                      <a:endParaRPr lang="en-US" sz="1200" b="0" dirty="0">
                        <a:solidFill>
                          <a:srgbClr val="007635"/>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C00000"/>
                          </a:solidFill>
                        </a:rPr>
                        <a:t>Invest-To-The-Plan</a:t>
                      </a:r>
                    </a:p>
                  </a:txBody>
                  <a:tcPr/>
                </a:tc>
                <a:extLst>
                  <a:ext uri="{0D108BD9-81ED-4DB2-BD59-A6C34878D82A}">
                    <a16:rowId xmlns:a16="http://schemas.microsoft.com/office/drawing/2014/main" val="10004"/>
                  </a:ext>
                </a:extLst>
              </a:tr>
              <a:tr h="250465">
                <a:tc>
                  <a:txBody>
                    <a:bodyPr/>
                    <a:lstStyle/>
                    <a:p>
                      <a:r>
                        <a:rPr lang="en-US" sz="1200" b="0" dirty="0" smtClean="0">
                          <a:solidFill>
                            <a:srgbClr val="007635"/>
                          </a:solidFill>
                        </a:rPr>
                        <a:t>Iterative, Continuous Delivery </a:t>
                      </a:r>
                      <a:endParaRPr lang="en-US" sz="1200" b="0" dirty="0">
                        <a:solidFill>
                          <a:srgbClr val="007635"/>
                        </a:solidFill>
                      </a:endParaRPr>
                    </a:p>
                  </a:txBody>
                  <a:tcPr/>
                </a:tc>
                <a:tc>
                  <a:txBody>
                    <a:bodyPr/>
                    <a:lstStyle/>
                    <a:p>
                      <a:pPr algn="r"/>
                      <a:r>
                        <a:rPr lang="en-US" sz="1200" b="0" dirty="0" smtClean="0">
                          <a:solidFill>
                            <a:srgbClr val="C00000"/>
                          </a:solidFill>
                        </a:rPr>
                        <a:t>Milestone, Episodic Delivery</a:t>
                      </a:r>
                      <a:endParaRPr lang="en-US" sz="1200" b="0" dirty="0">
                        <a:solidFill>
                          <a:srgbClr val="C00000"/>
                        </a:solidFill>
                      </a:endParaRPr>
                    </a:p>
                  </a:txBody>
                  <a:tcPr/>
                </a:tc>
                <a:extLst>
                  <a:ext uri="{0D108BD9-81ED-4DB2-BD59-A6C34878D82A}">
                    <a16:rowId xmlns:a16="http://schemas.microsoft.com/office/drawing/2014/main" val="10005"/>
                  </a:ext>
                </a:extLst>
              </a:tr>
              <a:tr h="250465">
                <a:tc>
                  <a:txBody>
                    <a:bodyPr/>
                    <a:lstStyle/>
                    <a:p>
                      <a:r>
                        <a:rPr lang="en-US" sz="1200" b="0" dirty="0" smtClean="0">
                          <a:solidFill>
                            <a:srgbClr val="007635"/>
                          </a:solidFill>
                        </a:rPr>
                        <a:t>Distributed Decision Making</a:t>
                      </a:r>
                      <a:endParaRPr lang="en-US" sz="1200" b="0" dirty="0">
                        <a:solidFill>
                          <a:srgbClr val="007635"/>
                        </a:solidFill>
                      </a:endParaRPr>
                    </a:p>
                  </a:txBody>
                  <a:tcPr/>
                </a:tc>
                <a:tc>
                  <a:txBody>
                    <a:bodyPr/>
                    <a:lstStyle/>
                    <a:p>
                      <a:pPr algn="r"/>
                      <a:r>
                        <a:rPr lang="en-US" sz="1200" b="0" dirty="0" smtClean="0">
                          <a:solidFill>
                            <a:srgbClr val="C00000"/>
                          </a:solidFill>
                        </a:rPr>
                        <a:t>Centralized Control </a:t>
                      </a:r>
                      <a:endParaRPr lang="en-US" sz="1200" b="0" dirty="0">
                        <a:solidFill>
                          <a:srgbClr val="C00000"/>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00748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9" name="Picture 1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31483" y="3248971"/>
            <a:ext cx="1537992" cy="99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itle 1"/>
          <p:cNvSpPr>
            <a:spLocks noGrp="1"/>
          </p:cNvSpPr>
          <p:nvPr>
            <p:ph type="title"/>
          </p:nvPr>
        </p:nvSpPr>
        <p:spPr bwMode="auto">
          <a:xfrm>
            <a:off x="484188" y="228600"/>
            <a:ext cx="7673975" cy="62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0" i="1" dirty="0" smtClean="0">
                <a:latin typeface="Arial" panose="020B0604020202020204" pitchFamily="34" charset="0"/>
              </a:rPr>
              <a:t>Vannevar Bush</a:t>
            </a:r>
          </a:p>
        </p:txBody>
      </p:sp>
      <p:pic>
        <p:nvPicPr>
          <p:cNvPr id="20492" name="Picture 7"/>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713162" y="1225248"/>
            <a:ext cx="1502771" cy="94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Up Arrow 22"/>
          <p:cNvSpPr/>
          <p:nvPr/>
        </p:nvSpPr>
        <p:spPr bwMode="auto">
          <a:xfrm rot="5400000">
            <a:off x="1391163" y="1835639"/>
            <a:ext cx="5239027" cy="4018246"/>
          </a:xfrm>
          <a:prstGeom prst="upArrow">
            <a:avLst>
              <a:gd name="adj1" fmla="val 74059"/>
              <a:gd name="adj2" fmla="val 39793"/>
            </a:avLst>
          </a:prstGeom>
          <a:gradFill flip="none" rotWithShape="1">
            <a:gsLst>
              <a:gs pos="0">
                <a:schemeClr val="accent6">
                  <a:lumMod val="0"/>
                  <a:lumOff val="100000"/>
                </a:schemeClr>
              </a:gs>
              <a:gs pos="0">
                <a:schemeClr val="accent6">
                  <a:lumMod val="0"/>
                  <a:lumOff val="100000"/>
                </a:schemeClr>
              </a:gs>
              <a:gs pos="100000">
                <a:schemeClr val="accent6">
                  <a:lumMod val="92000"/>
                </a:schemeClr>
              </a:gs>
            </a:gsLst>
            <a:path path="circle">
              <a:fillToRect l="100000" t="100000"/>
            </a:path>
            <a:tileRect r="-100000" b="-100000"/>
          </a:gradFill>
          <a:ln w="9525" cap="flat" cmpd="sng" algn="ctr">
            <a:noFill/>
            <a:prstDash val="solid"/>
            <a:round/>
            <a:headEnd type="none" w="med" len="med"/>
            <a:tailEnd type="none" w="med" len="med"/>
          </a:ln>
          <a:effectLst/>
        </p:spPr>
        <p:txBody>
          <a:bodyPr/>
          <a:lstStyle/>
          <a:p>
            <a:pPr marL="457200" indent="-457200">
              <a:lnSpc>
                <a:spcPct val="80000"/>
              </a:lnSpc>
              <a:spcBef>
                <a:spcPct val="20000"/>
              </a:spcBef>
              <a:buClr>
                <a:srgbClr val="FF0000"/>
              </a:buClr>
              <a:buFont typeface="Wingdings 2" pitchFamily="18" charset="2"/>
              <a:buChar char="è"/>
              <a:defRPr/>
            </a:pPr>
            <a:endParaRPr lang="en-US" sz="2000" b="1" dirty="0">
              <a:latin typeface="Arial" charset="0"/>
              <a:cs typeface="Arial" charset="0"/>
            </a:endParaRPr>
          </a:p>
        </p:txBody>
      </p:sp>
      <p:pic>
        <p:nvPicPr>
          <p:cNvPr id="20496" name="Picture 5"/>
          <p:cNvPicPr>
            <a:picLocks noChangeAspect="1"/>
          </p:cNvPicPr>
          <p:nvPr/>
        </p:nvPicPr>
        <p:blipFill>
          <a:blip r:embed="rId5">
            <a:lum bright="2000"/>
            <a:extLst>
              <a:ext uri="{28A0092B-C50C-407E-A947-70E740481C1C}">
                <a14:useLocalDpi xmlns:a14="http://schemas.microsoft.com/office/drawing/2010/main"/>
              </a:ext>
            </a:extLst>
          </a:blip>
          <a:srcRect/>
          <a:stretch>
            <a:fillRect/>
          </a:stretch>
        </p:blipFill>
        <p:spPr bwMode="auto">
          <a:xfrm>
            <a:off x="7485285" y="3583678"/>
            <a:ext cx="1404935" cy="97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6"/>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483401" y="1457625"/>
            <a:ext cx="1440156" cy="93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9"/>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317944" y="2484276"/>
            <a:ext cx="1657353" cy="90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11"/>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47191" y="5080793"/>
            <a:ext cx="2261527" cy="111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4"/>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235150" y="1310551"/>
            <a:ext cx="2006154" cy="127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15"/>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411188" y="5531897"/>
            <a:ext cx="1569300" cy="94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23"/>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5935786" y="4421185"/>
            <a:ext cx="1514512" cy="102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Picture 4"/>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7606931" y="4469230"/>
            <a:ext cx="1195565" cy="104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7" name="Picture 13"/>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5725176" y="2222102"/>
            <a:ext cx="1673006" cy="96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8" name="Picture 16"/>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715001" y="5566962"/>
            <a:ext cx="1626046" cy="902053"/>
          </a:xfrm>
          <a:prstGeom prst="rect">
            <a:avLst/>
          </a:prstGeom>
          <a:blipFill dpi="0" rotWithShape="1">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6" cstate="print">
            <a:duotone>
              <a:prstClr val="black"/>
              <a:schemeClr val="bg1">
                <a:lumMod val="85000"/>
                <a:tint val="45000"/>
                <a:satMod val="400000"/>
              </a:schemeClr>
            </a:duotone>
            <a:extLst>
              <a:ext uri="{28A0092B-C50C-407E-A947-70E740481C1C}">
                <a14:useLocalDpi xmlns:a14="http://schemas.microsoft.com/office/drawing/2010/main"/>
              </a:ext>
            </a:extLst>
          </a:blip>
          <a:stretch>
            <a:fillRect/>
          </a:stretch>
        </p:blipFill>
        <p:spPr>
          <a:xfrm>
            <a:off x="189961" y="2957331"/>
            <a:ext cx="2271237" cy="1503986"/>
          </a:xfrm>
          <a:prstGeom prst="rect">
            <a:avLst/>
          </a:prstGeom>
        </p:spPr>
      </p:pic>
      <p:sp>
        <p:nvSpPr>
          <p:cNvPr id="20516" name="TextBox 9"/>
          <p:cNvSpPr txBox="1">
            <a:spLocks noChangeArrowheads="1"/>
          </p:cNvSpPr>
          <p:nvPr/>
        </p:nvSpPr>
        <p:spPr bwMode="auto">
          <a:xfrm>
            <a:off x="2219937" y="2008417"/>
            <a:ext cx="1873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a:t>Combustion</a:t>
            </a:r>
          </a:p>
        </p:txBody>
      </p:sp>
      <p:sp>
        <p:nvSpPr>
          <p:cNvPr id="20517" name="TextBox 48"/>
          <p:cNvSpPr txBox="1">
            <a:spLocks noChangeArrowheads="1"/>
          </p:cNvSpPr>
          <p:nvPr/>
        </p:nvSpPr>
        <p:spPr bwMode="auto">
          <a:xfrm>
            <a:off x="2438246" y="343929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a:t>Interoperable Parts</a:t>
            </a:r>
          </a:p>
        </p:txBody>
      </p:sp>
      <p:sp>
        <p:nvSpPr>
          <p:cNvPr id="20518" name="TextBox 49"/>
          <p:cNvSpPr txBox="1">
            <a:spLocks noChangeArrowheads="1"/>
          </p:cNvSpPr>
          <p:nvPr/>
        </p:nvSpPr>
        <p:spPr bwMode="auto">
          <a:xfrm>
            <a:off x="2573220" y="5239495"/>
            <a:ext cx="2078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a:t>Mass Production</a:t>
            </a:r>
          </a:p>
        </p:txBody>
      </p:sp>
      <p:sp>
        <p:nvSpPr>
          <p:cNvPr id="2" name="Slide Number Placeholder 1"/>
          <p:cNvSpPr>
            <a:spLocks noGrp="1"/>
          </p:cNvSpPr>
          <p:nvPr>
            <p:ph type="sldNum" sz="quarter" idx="10"/>
          </p:nvPr>
        </p:nvSpPr>
        <p:spPr/>
        <p:txBody>
          <a:bodyPr/>
          <a:lstStyle/>
          <a:p>
            <a:pPr>
              <a:defRPr/>
            </a:pPr>
            <a:fld id="{5D4169A8-5C0D-4698-9030-EDF9D2BF946F}" type="slidenum">
              <a:rPr lang="en-US" altLang="en-US" smtClean="0"/>
              <a:pPr>
                <a:defRPr/>
              </a:pPr>
              <a:t>7</a:t>
            </a:fld>
            <a:endParaRPr lang="en-US" altLang="en-US" dirty="0"/>
          </a:p>
        </p:txBody>
      </p:sp>
    </p:spTree>
    <p:extLst>
      <p:ext uri="{BB962C8B-B14F-4D97-AF65-F5344CB8AC3E}">
        <p14:creationId xmlns:p14="http://schemas.microsoft.com/office/powerpoint/2010/main" val="1900748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Title 1"/>
          <p:cNvSpPr>
            <a:spLocks noGrp="1"/>
          </p:cNvSpPr>
          <p:nvPr>
            <p:ph type="title"/>
          </p:nvPr>
        </p:nvSpPr>
        <p:spPr bwMode="auto">
          <a:xfrm>
            <a:off x="1219200" y="215900"/>
            <a:ext cx="7673975" cy="62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0" i="1" dirty="0" smtClean="0">
                <a:latin typeface="Arial" panose="020B0604020202020204" pitchFamily="34" charset="0"/>
              </a:rPr>
              <a:t>21</a:t>
            </a:r>
            <a:r>
              <a:rPr lang="en-US" altLang="en-US" sz="3600" b="0" i="1" baseline="30000" dirty="0" smtClean="0">
                <a:latin typeface="Arial" panose="020B0604020202020204" pitchFamily="34" charset="0"/>
              </a:rPr>
              <a:t>st</a:t>
            </a:r>
            <a:r>
              <a:rPr lang="en-US" altLang="en-US" sz="3600" b="0" i="1" dirty="0" smtClean="0">
                <a:latin typeface="Arial" panose="020B0604020202020204" pitchFamily="34" charset="0"/>
              </a:rPr>
              <a:t> Century </a:t>
            </a:r>
            <a:r>
              <a:rPr lang="en-US" altLang="en-US" sz="3600" b="0" i="1" dirty="0" err="1" smtClean="0">
                <a:latin typeface="Arial" panose="020B0604020202020204" pitchFamily="34" charset="0"/>
              </a:rPr>
              <a:t>Vannevar</a:t>
            </a:r>
            <a:r>
              <a:rPr lang="en-US" altLang="en-US" sz="3600" b="0" i="1" dirty="0" smtClean="0">
                <a:latin typeface="Arial" panose="020B0604020202020204" pitchFamily="34" charset="0"/>
              </a:rPr>
              <a:t> Bush</a:t>
            </a:r>
          </a:p>
        </p:txBody>
      </p:sp>
      <p:sp>
        <p:nvSpPr>
          <p:cNvPr id="23" name="Up Arrow 22"/>
          <p:cNvSpPr/>
          <p:nvPr/>
        </p:nvSpPr>
        <p:spPr bwMode="auto">
          <a:xfrm rot="5400000">
            <a:off x="1391163" y="1835639"/>
            <a:ext cx="5239027" cy="4018246"/>
          </a:xfrm>
          <a:prstGeom prst="upArrow">
            <a:avLst>
              <a:gd name="adj1" fmla="val 74059"/>
              <a:gd name="adj2" fmla="val 39793"/>
            </a:avLst>
          </a:prstGeom>
          <a:gradFill flip="none" rotWithShape="1">
            <a:gsLst>
              <a:gs pos="0">
                <a:schemeClr val="accent6">
                  <a:lumMod val="0"/>
                  <a:lumOff val="100000"/>
                </a:schemeClr>
              </a:gs>
              <a:gs pos="0">
                <a:schemeClr val="accent6">
                  <a:lumMod val="0"/>
                  <a:lumOff val="100000"/>
                </a:schemeClr>
              </a:gs>
              <a:gs pos="100000">
                <a:schemeClr val="accent6">
                  <a:lumMod val="92000"/>
                </a:schemeClr>
              </a:gs>
            </a:gsLst>
            <a:path path="circle">
              <a:fillToRect l="100000" t="100000"/>
            </a:path>
            <a:tileRect r="-100000" b="-100000"/>
          </a:gradFill>
          <a:ln w="9525" cap="flat" cmpd="sng" algn="ctr">
            <a:noFill/>
            <a:prstDash val="solid"/>
            <a:round/>
            <a:headEnd type="none" w="med" len="med"/>
            <a:tailEnd type="none" w="med" len="med"/>
          </a:ln>
          <a:effectLst/>
        </p:spPr>
        <p:txBody>
          <a:bodyPr/>
          <a:lstStyle/>
          <a:p>
            <a:pPr marL="457200" indent="-457200">
              <a:lnSpc>
                <a:spcPct val="80000"/>
              </a:lnSpc>
              <a:spcBef>
                <a:spcPct val="20000"/>
              </a:spcBef>
              <a:buClr>
                <a:srgbClr val="FF0000"/>
              </a:buClr>
              <a:buFont typeface="Wingdings 2" pitchFamily="18" charset="2"/>
              <a:buChar char="è"/>
              <a:defRPr/>
            </a:pPr>
            <a:endParaRPr lang="en-US" sz="2000" b="1" dirty="0">
              <a:latin typeface="Arial" charset="0"/>
              <a:cs typeface="Arial" charset="0"/>
            </a:endParaRPr>
          </a:p>
        </p:txBody>
      </p:sp>
      <p:sp>
        <p:nvSpPr>
          <p:cNvPr id="20516" name="TextBox 9"/>
          <p:cNvSpPr txBox="1">
            <a:spLocks noChangeArrowheads="1"/>
          </p:cNvSpPr>
          <p:nvPr/>
        </p:nvSpPr>
        <p:spPr bwMode="auto">
          <a:xfrm>
            <a:off x="2286001" y="2008417"/>
            <a:ext cx="2649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smtClean="0"/>
              <a:t>Artificial Intelligence</a:t>
            </a:r>
            <a:endParaRPr lang="en-US" altLang="en-US" b="1" dirty="0"/>
          </a:p>
        </p:txBody>
      </p:sp>
      <p:sp>
        <p:nvSpPr>
          <p:cNvPr id="20517" name="TextBox 48"/>
          <p:cNvSpPr txBox="1">
            <a:spLocks noChangeArrowheads="1"/>
          </p:cNvSpPr>
          <p:nvPr/>
        </p:nvSpPr>
        <p:spPr bwMode="auto">
          <a:xfrm>
            <a:off x="2286000" y="3697069"/>
            <a:ext cx="28750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smtClean="0"/>
              <a:t>Robotics &amp; Autonomous Systems</a:t>
            </a:r>
            <a:endParaRPr lang="en-US" altLang="en-US" b="1" dirty="0"/>
          </a:p>
        </p:txBody>
      </p:sp>
      <p:sp>
        <p:nvSpPr>
          <p:cNvPr id="20518" name="TextBox 49"/>
          <p:cNvSpPr txBox="1">
            <a:spLocks noChangeArrowheads="1"/>
          </p:cNvSpPr>
          <p:nvPr/>
        </p:nvSpPr>
        <p:spPr bwMode="auto">
          <a:xfrm>
            <a:off x="2286000" y="5144869"/>
            <a:ext cx="28750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smtClean="0"/>
              <a:t>On-Demand Manufacturing</a:t>
            </a:r>
            <a:endParaRPr lang="en-US" altLang="en-US" b="1" dirty="0"/>
          </a:p>
        </p:txBody>
      </p:sp>
      <p:sp>
        <p:nvSpPr>
          <p:cNvPr id="2" name="Slide Number Placeholder 1"/>
          <p:cNvSpPr>
            <a:spLocks noGrp="1"/>
          </p:cNvSpPr>
          <p:nvPr>
            <p:ph type="sldNum" sz="quarter" idx="10"/>
          </p:nvPr>
        </p:nvSpPr>
        <p:spPr/>
        <p:txBody>
          <a:bodyPr/>
          <a:lstStyle/>
          <a:p>
            <a:pPr>
              <a:defRPr/>
            </a:pPr>
            <a:fld id="{5D4169A8-5C0D-4698-9030-EDF9D2BF946F}" type="slidenum">
              <a:rPr lang="en-US" altLang="en-US" smtClean="0"/>
              <a:pPr>
                <a:defRPr/>
              </a:pPr>
              <a:t>8</a:t>
            </a:fld>
            <a:endParaRPr lang="en-US" alt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906" y="1383731"/>
            <a:ext cx="2073725" cy="1382483"/>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29200" y="2802410"/>
            <a:ext cx="1362593" cy="784154"/>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791085" y="4776712"/>
            <a:ext cx="1276051" cy="1090687"/>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2775" y="3268690"/>
            <a:ext cx="2100525" cy="99775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42405" y="2656931"/>
            <a:ext cx="1537629" cy="1143611"/>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791085" y="3959995"/>
            <a:ext cx="1316124" cy="73944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97444" y="3790715"/>
            <a:ext cx="1336855" cy="89251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473330" y="3997282"/>
            <a:ext cx="1179408" cy="662793"/>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127229" y="1547980"/>
            <a:ext cx="1929655" cy="1011513"/>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454815" y="2684661"/>
            <a:ext cx="1037370" cy="1037370"/>
          </a:xfrm>
          <a:prstGeom prst="rect">
            <a:avLst/>
          </a:prstGeom>
        </p:spPr>
      </p:pic>
      <p:pic>
        <p:nvPicPr>
          <p:cNvPr id="35" name="Picture 34"/>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5208122" y="4748119"/>
            <a:ext cx="1454868" cy="746811"/>
          </a:xfrm>
          <a:prstGeom prst="rect">
            <a:avLst/>
          </a:prstGeom>
        </p:spPr>
      </p:pic>
      <p:pic>
        <p:nvPicPr>
          <p:cNvPr id="36" name="Picture 4"/>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b="8866"/>
          <a:stretch/>
        </p:blipFill>
        <p:spPr bwMode="auto">
          <a:xfrm>
            <a:off x="6710018" y="4776712"/>
            <a:ext cx="986711" cy="89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rotWithShape="1">
          <a:blip r:embed="rId15" cstate="print">
            <a:clrChange>
              <a:clrFrom>
                <a:srgbClr val="000000"/>
              </a:clrFrom>
              <a:clrTo>
                <a:srgbClr val="000000">
                  <a:alpha val="0"/>
                </a:srgbClr>
              </a:clrTo>
            </a:clrChange>
            <a:extLst>
              <a:ext uri="{28A0092B-C50C-407E-A947-70E740481C1C}">
                <a14:useLocalDpi xmlns:a14="http://schemas.microsoft.com/office/drawing/2010/main"/>
              </a:ext>
            </a:extLst>
          </a:blip>
          <a:srcRect l="39053"/>
          <a:stretch/>
        </p:blipFill>
        <p:spPr>
          <a:xfrm rot="5400000">
            <a:off x="7704747" y="5963559"/>
            <a:ext cx="1152343" cy="1172261"/>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133249" y="5569530"/>
            <a:ext cx="1086705" cy="726869"/>
          </a:xfrm>
          <a:prstGeom prst="rect">
            <a:avLst/>
          </a:prstGeom>
        </p:spPr>
      </p:pic>
      <p:pic>
        <p:nvPicPr>
          <p:cNvPr id="39" name="Picture 6"/>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6328795" y="5722388"/>
            <a:ext cx="1104416" cy="64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330172" y="4712825"/>
            <a:ext cx="1811214" cy="1814191"/>
          </a:xfrm>
          <a:prstGeom prst="rect">
            <a:avLst/>
          </a:prstGeom>
        </p:spPr>
      </p:pic>
      <p:pic>
        <p:nvPicPr>
          <p:cNvPr id="20" name="Picture 19"/>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5045925" y="1550004"/>
            <a:ext cx="1914775" cy="1009218"/>
          </a:xfrm>
          <a:prstGeom prst="rect">
            <a:avLst/>
          </a:prstGeom>
        </p:spPr>
      </p:pic>
      <p:sp>
        <p:nvSpPr>
          <p:cNvPr id="25" name="TextBox 49"/>
          <p:cNvSpPr txBox="1">
            <a:spLocks noChangeArrowheads="1"/>
          </p:cNvSpPr>
          <p:nvPr/>
        </p:nvSpPr>
        <p:spPr bwMode="auto">
          <a:xfrm>
            <a:off x="2152631" y="6231265"/>
            <a:ext cx="23263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100" b="1" dirty="0" smtClean="0"/>
              <a:t>(+ Energy, Quantum, </a:t>
            </a:r>
            <a:r>
              <a:rPr lang="en-US" altLang="en-US" sz="1100" b="1" dirty="0" err="1" smtClean="0"/>
              <a:t>Hypersonics</a:t>
            </a:r>
            <a:r>
              <a:rPr lang="en-US" altLang="en-US" sz="1100" b="1" dirty="0" smtClean="0"/>
              <a:t>, etc.)</a:t>
            </a:r>
            <a:endParaRPr lang="en-US" altLang="en-US" sz="1100" b="1" dirty="0"/>
          </a:p>
        </p:txBody>
      </p:sp>
    </p:spTree>
    <p:extLst>
      <p:ext uri="{BB962C8B-B14F-4D97-AF65-F5344CB8AC3E}">
        <p14:creationId xmlns:p14="http://schemas.microsoft.com/office/powerpoint/2010/main" val="639924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i="1" dirty="0" smtClean="0">
                <a:latin typeface="+mj-lt"/>
                <a:ea typeface="Segoe UI" panose="020B0502040204020203" pitchFamily="34" charset="0"/>
                <a:cs typeface="Segoe UI" panose="020B0502040204020203" pitchFamily="34" charset="0"/>
              </a:rPr>
              <a:t>Discussion</a:t>
            </a:r>
            <a:endParaRPr lang="en-US" sz="3600" b="0" i="1" dirty="0">
              <a:latin typeface="+mj-lt"/>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905000"/>
            <a:ext cx="8229600" cy="5105400"/>
          </a:xfrm>
        </p:spPr>
        <p:txBody>
          <a:bodyPr anchor="b"/>
          <a:lstStyle/>
          <a:p>
            <a:pPr marL="0" indent="0">
              <a:buNone/>
            </a:pPr>
            <a:r>
              <a:rPr lang="en-US" dirty="0">
                <a:latin typeface="+mj-lt"/>
                <a:ea typeface="Segoe UI" panose="020B0502040204020203" pitchFamily="34" charset="0"/>
                <a:cs typeface="Segoe UI" panose="020B0502040204020203" pitchFamily="34" charset="0"/>
              </a:rPr>
              <a:t>“You can’t accomplish anything of meaning without the possibility of failure.” – Lazarus Lake</a:t>
            </a:r>
          </a:p>
          <a:p>
            <a:pPr marL="0" indent="0">
              <a:buNone/>
            </a:pPr>
            <a:endParaRPr lang="en-US" dirty="0">
              <a:latin typeface="Segoe UI" panose="020B0502040204020203" pitchFamily="34" charset="0"/>
              <a:ea typeface="Segoe UI" panose="020B0502040204020203" pitchFamily="34" charset="0"/>
              <a:cs typeface="Segoe UI" panose="020B0502040204020203" pitchFamily="34" charset="0"/>
            </a:endParaRPr>
          </a:p>
        </p:txBody>
      </p:sp>
      <p:pic>
        <p:nvPicPr>
          <p:cNvPr id="3074" name="Picture 2" descr="https://s-media-cache-ak0.pinimg.com/564x/49/4e/94/494e940423deb10325f84b552eeec8b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23311" y="1400502"/>
            <a:ext cx="4639689" cy="23430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washingtonpost.com/wp-srv/sports/interactives/compete/map/compete_graph.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23310" y="3174896"/>
            <a:ext cx="4868289" cy="212799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arkley Marathons Course Map"/>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85800" y="1345746"/>
            <a:ext cx="3437511" cy="395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626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P&amp;R Template v0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fontScheme name="HQMC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990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defRPr kumimoji="0" sz="2000" b="1" i="0" u="none" strike="noStrike" cap="none" normalizeH="0" baseline="0" smtClean="0">
            <a:ln>
              <a:noFill/>
            </a:ln>
            <a:solidFill>
              <a:schemeClr val="tx1"/>
            </a:solidFill>
            <a:effectLst/>
            <a:latin typeface="Arial" charset="0"/>
            <a:cs typeface="Arial" charset="0"/>
          </a:defRPr>
        </a:defPPr>
      </a:lstStyle>
    </a:spDef>
    <a:lnDef>
      <a:spPr bwMode="auto">
        <a:noFill/>
        <a:ln w="9525" cap="flat" cmpd="sng" algn="ctr">
          <a:solidFill>
            <a:srgbClr val="FF0000"/>
          </a:solidFill>
          <a:prstDash val="solid"/>
          <a:round/>
          <a:headEnd type="none" w="med" len="med"/>
          <a:tailEnd type="none" w="med" len="med"/>
        </a:ln>
        <a:effectLst/>
      </a:spPr>
      <a:bodyPr/>
      <a:lstStyle/>
    </a:lnDef>
    <a:txDef>
      <a:spPr>
        <a:noFill/>
      </a:spPr>
      <a:bodyPr wrap="none" rtlCol="0">
        <a:spAutoFit/>
      </a:bodyPr>
      <a:lstStyle>
        <a:defPPr>
          <a:buNone/>
          <a:defRPr sz="1200" b="0" dirty="0" smtClean="0"/>
        </a:defPPr>
      </a:lstStyle>
    </a:txDef>
  </a:objectDefaults>
  <a:extraClrSchemeLst>
    <a:extraClrScheme>
      <a:clrScheme name="HQMC TIT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QMC TIT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QMC TIT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QMC TIT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QMC TIT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QMC TIT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QMC TIT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61514</TotalTime>
  <Words>5966</Words>
  <Application>Microsoft Office PowerPoint</Application>
  <PresentationFormat>On-screen Show (4:3)</PresentationFormat>
  <Paragraphs>336</Paragraphs>
  <Slides>15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Courier New</vt:lpstr>
      <vt:lpstr>Exposition</vt:lpstr>
      <vt:lpstr>Segoe UI</vt:lpstr>
      <vt:lpstr>Times New Roman</vt:lpstr>
      <vt:lpstr>Wingdings</vt:lpstr>
      <vt:lpstr>Wingdings 2</vt:lpstr>
      <vt:lpstr>P&amp;R Template v01</vt:lpstr>
      <vt:lpstr>Office Theme</vt:lpstr>
      <vt:lpstr>Innovation</vt:lpstr>
      <vt:lpstr>The Vision – and the Reality</vt:lpstr>
      <vt:lpstr>Innovation for the Innovator</vt:lpstr>
      <vt:lpstr>Innovation for the Leader</vt:lpstr>
      <vt:lpstr>Current State of Organizational Innovation</vt:lpstr>
      <vt:lpstr>Objective State of Organizational Innovation</vt:lpstr>
      <vt:lpstr>Vannevar Bush</vt:lpstr>
      <vt:lpstr>21st Century Vannevar Bush</vt:lpstr>
      <vt:lpstr>Discussion</vt:lpstr>
      <vt:lpstr>PowerPoint Presentation</vt:lpstr>
      <vt:lpstr>PowerPoint Presentation</vt:lpstr>
      <vt:lpstr>Then…and Now….</vt:lpstr>
      <vt:lpstr>American Way of War (19th &amp; 20th Century) </vt:lpstr>
      <vt:lpstr>Then…and Now…</vt:lpstr>
      <vt:lpstr>More Advanced, More Costly, More Weight</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POM-16 COA Development    Lieutenant Colonel Meyers Program Development Officer, P&amp;R   27 January 14</dc:title>
  <dc:creator>Meyers LtCol Christopher V</dc:creator>
  <cp:lastModifiedBy>Tradeshow</cp:lastModifiedBy>
  <cp:revision>1963</cp:revision>
  <cp:lastPrinted>2018-04-06T11:34:29Z</cp:lastPrinted>
  <dcterms:created xsi:type="dcterms:W3CDTF">2014-01-27T18:11:21Z</dcterms:created>
  <dcterms:modified xsi:type="dcterms:W3CDTF">2018-07-25T11:05:31Z</dcterms:modified>
</cp:coreProperties>
</file>