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0" r:id="rId3"/>
    <p:sldId id="263" r:id="rId4"/>
    <p:sldId id="258" r:id="rId5"/>
    <p:sldId id="264" r:id="rId6"/>
    <p:sldId id="262" r:id="rId7"/>
  </p:sldIdLst>
  <p:sldSz cx="9144000" cy="6858000" type="screen4x3"/>
  <p:notesSz cx="9309100" cy="7023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Brief" id="{FB261820-9898-FE4A-B104-2D8ADB6BA102}">
          <p14:sldIdLst>
            <p14:sldId id="256"/>
            <p14:sldId id="260"/>
            <p14:sldId id="263"/>
            <p14:sldId id="258"/>
            <p14:sldId id="264"/>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ano 1stLt Joshua M" initials="M1JM" lastIdx="7" clrIdx="0"/>
  <p:cmAuthor id="1" name="Lindskog 2ndLt Erik A" initials="L2E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B0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3449"/>
    <p:restoredTop sz="92714" autoAdjust="0"/>
  </p:normalViewPr>
  <p:slideViewPr>
    <p:cSldViewPr>
      <p:cViewPr varScale="1">
        <p:scale>
          <a:sx n="69" d="100"/>
          <a:sy n="69" d="100"/>
        </p:scale>
        <p:origin x="1866" y="60"/>
      </p:cViewPr>
      <p:guideLst>
        <p:guide orient="horz" pos="2160"/>
        <p:guide pos="2880"/>
      </p:guideLst>
    </p:cSldViewPr>
  </p:slideViewPr>
  <p:notesTextViewPr>
    <p:cViewPr>
      <p:scale>
        <a:sx n="1" d="1"/>
        <a:sy n="1" d="1"/>
      </p:scale>
      <p:origin x="0" y="0"/>
    </p:cViewPr>
  </p:notesTextViewPr>
  <p:sorterViewPr>
    <p:cViewPr>
      <p:scale>
        <a:sx n="120" d="100"/>
        <a:sy n="120" d="100"/>
      </p:scale>
      <p:origin x="0" y="183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33169" cy="351155"/>
          </a:xfrm>
          <a:prstGeom prst="rect">
            <a:avLst/>
          </a:prstGeom>
        </p:spPr>
        <p:txBody>
          <a:bodyPr vert="horz" lIns="92588" tIns="46294" rIns="92588" bIns="46294" rtlCol="0"/>
          <a:lstStyle>
            <a:lvl1pPr algn="l">
              <a:defRPr sz="1200"/>
            </a:lvl1pPr>
          </a:lstStyle>
          <a:p>
            <a:endParaRPr lang="en-US"/>
          </a:p>
        </p:txBody>
      </p:sp>
      <p:sp>
        <p:nvSpPr>
          <p:cNvPr id="3" name="Date Placeholder 2"/>
          <p:cNvSpPr>
            <a:spLocks noGrp="1"/>
          </p:cNvSpPr>
          <p:nvPr>
            <p:ph type="dt" sz="quarter" idx="1"/>
          </p:nvPr>
        </p:nvSpPr>
        <p:spPr>
          <a:xfrm>
            <a:off x="5273817" y="0"/>
            <a:ext cx="4033167" cy="351155"/>
          </a:xfrm>
          <a:prstGeom prst="rect">
            <a:avLst/>
          </a:prstGeom>
        </p:spPr>
        <p:txBody>
          <a:bodyPr vert="horz" lIns="92588" tIns="46294" rIns="92588" bIns="46294" rtlCol="0"/>
          <a:lstStyle>
            <a:lvl1pPr algn="r">
              <a:defRPr sz="1200"/>
            </a:lvl1pPr>
          </a:lstStyle>
          <a:p>
            <a:fld id="{D2E5A650-C616-5348-97B3-4CD2958B65CD}" type="datetimeFigureOut">
              <a:rPr lang="en-US" smtClean="0"/>
              <a:t>7/24/2018</a:t>
            </a:fld>
            <a:endParaRPr lang="en-US"/>
          </a:p>
        </p:txBody>
      </p:sp>
      <p:sp>
        <p:nvSpPr>
          <p:cNvPr id="4" name="Footer Placeholder 3"/>
          <p:cNvSpPr>
            <a:spLocks noGrp="1"/>
          </p:cNvSpPr>
          <p:nvPr>
            <p:ph type="ftr" sz="quarter" idx="2"/>
          </p:nvPr>
        </p:nvSpPr>
        <p:spPr>
          <a:xfrm>
            <a:off x="2" y="6670726"/>
            <a:ext cx="4033169" cy="351155"/>
          </a:xfrm>
          <a:prstGeom prst="rect">
            <a:avLst/>
          </a:prstGeom>
        </p:spPr>
        <p:txBody>
          <a:bodyPr vert="horz" lIns="92588" tIns="46294" rIns="92588" bIns="46294" rtlCol="0" anchor="b"/>
          <a:lstStyle>
            <a:lvl1pPr algn="l">
              <a:defRPr sz="1200"/>
            </a:lvl1pPr>
          </a:lstStyle>
          <a:p>
            <a:endParaRPr lang="en-US"/>
          </a:p>
        </p:txBody>
      </p:sp>
      <p:sp>
        <p:nvSpPr>
          <p:cNvPr id="5" name="Slide Number Placeholder 4"/>
          <p:cNvSpPr>
            <a:spLocks noGrp="1"/>
          </p:cNvSpPr>
          <p:nvPr>
            <p:ph type="sldNum" sz="quarter" idx="3"/>
          </p:nvPr>
        </p:nvSpPr>
        <p:spPr>
          <a:xfrm>
            <a:off x="5273817" y="6670726"/>
            <a:ext cx="4033167" cy="351155"/>
          </a:xfrm>
          <a:prstGeom prst="rect">
            <a:avLst/>
          </a:prstGeom>
        </p:spPr>
        <p:txBody>
          <a:bodyPr vert="horz" lIns="92588" tIns="46294" rIns="92588" bIns="46294" rtlCol="0" anchor="b"/>
          <a:lstStyle>
            <a:lvl1pPr algn="r">
              <a:defRPr sz="1200"/>
            </a:lvl1pPr>
          </a:lstStyle>
          <a:p>
            <a:fld id="{6A30921D-D295-F943-BA30-59E96D0EA870}" type="slidenum">
              <a:rPr lang="en-US" smtClean="0"/>
              <a:t>‹#›</a:t>
            </a:fld>
            <a:endParaRPr lang="en-US"/>
          </a:p>
        </p:txBody>
      </p:sp>
    </p:spTree>
    <p:extLst>
      <p:ext uri="{BB962C8B-B14F-4D97-AF65-F5344CB8AC3E}">
        <p14:creationId xmlns:p14="http://schemas.microsoft.com/office/powerpoint/2010/main" val="2642401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33169" cy="351155"/>
          </a:xfrm>
          <a:prstGeom prst="rect">
            <a:avLst/>
          </a:prstGeom>
        </p:spPr>
        <p:txBody>
          <a:bodyPr vert="horz" lIns="92588" tIns="46294" rIns="92588" bIns="46294" rtlCol="0"/>
          <a:lstStyle>
            <a:lvl1pPr algn="l">
              <a:defRPr sz="1200"/>
            </a:lvl1pPr>
          </a:lstStyle>
          <a:p>
            <a:endParaRPr lang="en-US"/>
          </a:p>
        </p:txBody>
      </p:sp>
      <p:sp>
        <p:nvSpPr>
          <p:cNvPr id="3" name="Date Placeholder 2"/>
          <p:cNvSpPr>
            <a:spLocks noGrp="1"/>
          </p:cNvSpPr>
          <p:nvPr>
            <p:ph type="dt" idx="1"/>
          </p:nvPr>
        </p:nvSpPr>
        <p:spPr>
          <a:xfrm>
            <a:off x="5273817" y="0"/>
            <a:ext cx="4033167" cy="351155"/>
          </a:xfrm>
          <a:prstGeom prst="rect">
            <a:avLst/>
          </a:prstGeom>
        </p:spPr>
        <p:txBody>
          <a:bodyPr vert="horz" lIns="92588" tIns="46294" rIns="92588" bIns="46294" rtlCol="0"/>
          <a:lstStyle>
            <a:lvl1pPr algn="r">
              <a:defRPr sz="1200"/>
            </a:lvl1pPr>
          </a:lstStyle>
          <a:p>
            <a:fld id="{FD0BEAFC-A1E9-6E43-9EA1-45AB034E0001}" type="datetimeFigureOut">
              <a:rPr lang="en-US" smtClean="0"/>
              <a:t>7/24/2018</a:t>
            </a:fld>
            <a:endParaRPr lang="en-US"/>
          </a:p>
        </p:txBody>
      </p:sp>
      <p:sp>
        <p:nvSpPr>
          <p:cNvPr id="4" name="Slide Image Placeholder 3"/>
          <p:cNvSpPr>
            <a:spLocks noGrp="1" noRot="1" noChangeAspect="1"/>
          </p:cNvSpPr>
          <p:nvPr>
            <p:ph type="sldImg" idx="2"/>
          </p:nvPr>
        </p:nvSpPr>
        <p:spPr>
          <a:xfrm>
            <a:off x="2898775" y="527050"/>
            <a:ext cx="3511550" cy="2633663"/>
          </a:xfrm>
          <a:prstGeom prst="rect">
            <a:avLst/>
          </a:prstGeom>
          <a:noFill/>
          <a:ln w="12700">
            <a:solidFill>
              <a:prstClr val="black"/>
            </a:solidFill>
          </a:ln>
        </p:spPr>
        <p:txBody>
          <a:bodyPr vert="horz" lIns="92588" tIns="46294" rIns="92588" bIns="46294" rtlCol="0" anchor="ctr"/>
          <a:lstStyle/>
          <a:p>
            <a:endParaRPr lang="en-US"/>
          </a:p>
        </p:txBody>
      </p:sp>
      <p:sp>
        <p:nvSpPr>
          <p:cNvPr id="5" name="Notes Placeholder 4"/>
          <p:cNvSpPr>
            <a:spLocks noGrp="1"/>
          </p:cNvSpPr>
          <p:nvPr>
            <p:ph type="body" sz="quarter" idx="3"/>
          </p:nvPr>
        </p:nvSpPr>
        <p:spPr>
          <a:xfrm>
            <a:off x="931548" y="3335974"/>
            <a:ext cx="7446009" cy="3160395"/>
          </a:xfrm>
          <a:prstGeom prst="rect">
            <a:avLst/>
          </a:prstGeom>
        </p:spPr>
        <p:txBody>
          <a:bodyPr vert="horz" lIns="92588" tIns="46294" rIns="92588" bIns="4629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6670726"/>
            <a:ext cx="4033169" cy="351155"/>
          </a:xfrm>
          <a:prstGeom prst="rect">
            <a:avLst/>
          </a:prstGeom>
        </p:spPr>
        <p:txBody>
          <a:bodyPr vert="horz" lIns="92588" tIns="46294" rIns="92588" bIns="46294" rtlCol="0" anchor="b"/>
          <a:lstStyle>
            <a:lvl1pPr algn="l">
              <a:defRPr sz="1200"/>
            </a:lvl1pPr>
          </a:lstStyle>
          <a:p>
            <a:endParaRPr lang="en-US"/>
          </a:p>
        </p:txBody>
      </p:sp>
      <p:sp>
        <p:nvSpPr>
          <p:cNvPr id="7" name="Slide Number Placeholder 6"/>
          <p:cNvSpPr>
            <a:spLocks noGrp="1"/>
          </p:cNvSpPr>
          <p:nvPr>
            <p:ph type="sldNum" sz="quarter" idx="5"/>
          </p:nvPr>
        </p:nvSpPr>
        <p:spPr>
          <a:xfrm>
            <a:off x="5273817" y="6670726"/>
            <a:ext cx="4033167" cy="351155"/>
          </a:xfrm>
          <a:prstGeom prst="rect">
            <a:avLst/>
          </a:prstGeom>
        </p:spPr>
        <p:txBody>
          <a:bodyPr vert="horz" lIns="92588" tIns="46294" rIns="92588" bIns="46294" rtlCol="0" anchor="b"/>
          <a:lstStyle>
            <a:lvl1pPr algn="r">
              <a:defRPr sz="1200"/>
            </a:lvl1pPr>
          </a:lstStyle>
          <a:p>
            <a:fld id="{D3524FDC-0474-8946-9CF9-ECF86B296C32}" type="slidenum">
              <a:rPr lang="en-US" smtClean="0"/>
              <a:t>‹#›</a:t>
            </a:fld>
            <a:endParaRPr lang="en-US"/>
          </a:p>
        </p:txBody>
      </p:sp>
    </p:spTree>
    <p:extLst>
      <p:ext uri="{BB962C8B-B14F-4D97-AF65-F5344CB8AC3E}">
        <p14:creationId xmlns:p14="http://schemas.microsoft.com/office/powerpoint/2010/main" val="394904470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3</a:t>
            </a:r>
            <a:r>
              <a:rPr lang="en-US" baseline="0" dirty="0" smtClean="0"/>
              <a:t> Main Points</a:t>
            </a:r>
          </a:p>
          <a:p>
            <a:pPr marL="628650" lvl="1" indent="-171450">
              <a:buFontTx/>
              <a:buChar char="-"/>
            </a:pPr>
            <a:r>
              <a:rPr lang="en-US" baseline="0" dirty="0" smtClean="0"/>
              <a:t>Train like we fight and create operational flexibility </a:t>
            </a:r>
          </a:p>
          <a:p>
            <a:pPr marL="628650" lvl="1" indent="-171450">
              <a:buFontTx/>
              <a:buChar char="-"/>
            </a:pPr>
            <a:r>
              <a:rPr lang="en-US" baseline="0" dirty="0" smtClean="0"/>
              <a:t>Creating a shared consciousness (Better than just knowing commanders intent but knowing what everyone else is doing and why)</a:t>
            </a:r>
          </a:p>
          <a:p>
            <a:pPr marL="628650" lvl="1" indent="-171450">
              <a:buFontTx/>
              <a:buChar char="-"/>
            </a:pPr>
            <a:r>
              <a:rPr lang="en-US" baseline="0" dirty="0" smtClean="0"/>
              <a:t>Tightening our decision making cycle </a:t>
            </a:r>
          </a:p>
          <a:p>
            <a:pPr marL="628650" lvl="1" indent="-171450">
              <a:buFontTx/>
              <a:buChar char="-"/>
            </a:pPr>
            <a:endParaRPr lang="en-US" dirty="0"/>
          </a:p>
        </p:txBody>
      </p:sp>
      <p:sp>
        <p:nvSpPr>
          <p:cNvPr id="4" name="Slide Number Placeholder 3"/>
          <p:cNvSpPr>
            <a:spLocks noGrp="1"/>
          </p:cNvSpPr>
          <p:nvPr>
            <p:ph type="sldNum" sz="quarter" idx="10"/>
          </p:nvPr>
        </p:nvSpPr>
        <p:spPr/>
        <p:txBody>
          <a:bodyPr/>
          <a:lstStyle/>
          <a:p>
            <a:fld id="{CA297612-1A6A-4AD2-8EE0-6DBF55CE4B0B}" type="slidenum">
              <a:rPr lang="en-US" smtClean="0"/>
              <a:t>1</a:t>
            </a:fld>
            <a:endParaRPr lang="en-US"/>
          </a:p>
        </p:txBody>
      </p:sp>
    </p:spTree>
    <p:extLst>
      <p:ext uri="{BB962C8B-B14F-4D97-AF65-F5344CB8AC3E}">
        <p14:creationId xmlns:p14="http://schemas.microsoft.com/office/powerpoint/2010/main" val="1411396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Talk about the Spanish Civil war and adjustments to the German military machine specifically the ability to combine close air support</a:t>
            </a:r>
          </a:p>
          <a:p>
            <a:pPr marL="171450" indent="-171450">
              <a:buFontTx/>
              <a:buChar char="-"/>
            </a:pPr>
            <a:r>
              <a:rPr lang="en-US" baseline="0" dirty="0" smtClean="0"/>
              <a:t>We have our own Spanish Civil war right now. Data, ISR, and Precision Fires are crushing our enemies but we have to shorten our OODA loop in order to properly use them properly because our enemies recognize they can not be in the open anymore.  </a:t>
            </a:r>
          </a:p>
          <a:p>
            <a:pPr marL="171450" indent="-171450">
              <a:buFontTx/>
              <a:buChar char="-"/>
            </a:pPr>
            <a:r>
              <a:rPr lang="en-US" baseline="0" dirty="0" smtClean="0"/>
              <a:t>We need to train and fight like those who are the </a:t>
            </a:r>
          </a:p>
        </p:txBody>
      </p:sp>
      <p:sp>
        <p:nvSpPr>
          <p:cNvPr id="4" name="Slide Number Placeholder 3"/>
          <p:cNvSpPr>
            <a:spLocks noGrp="1"/>
          </p:cNvSpPr>
          <p:nvPr>
            <p:ph type="sldNum" sz="quarter" idx="10"/>
          </p:nvPr>
        </p:nvSpPr>
        <p:spPr/>
        <p:txBody>
          <a:bodyPr/>
          <a:lstStyle/>
          <a:p>
            <a:fld id="{CA297612-1A6A-4AD2-8EE0-6DBF55CE4B0B}" type="slidenum">
              <a:rPr lang="en-US" smtClean="0"/>
              <a:t>2</a:t>
            </a:fld>
            <a:endParaRPr lang="en-US"/>
          </a:p>
        </p:txBody>
      </p:sp>
    </p:spTree>
    <p:extLst>
      <p:ext uri="{BB962C8B-B14F-4D97-AF65-F5344CB8AC3E}">
        <p14:creationId xmlns:p14="http://schemas.microsoft.com/office/powerpoint/2010/main" val="2507885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Eliminate Billets that are not</a:t>
            </a:r>
            <a:r>
              <a:rPr lang="en-US" baseline="0" dirty="0" smtClean="0"/>
              <a:t> there in Combat </a:t>
            </a:r>
          </a:p>
          <a:p>
            <a:pPr marL="628650" lvl="1" indent="-171450">
              <a:buFontTx/>
              <a:buChar char="-"/>
            </a:pPr>
            <a:r>
              <a:rPr lang="en-US" baseline="0" dirty="0" smtClean="0"/>
              <a:t>establish long-term working relationships to develop the necessary familiarity and trust…—"actuals"—should talk directly to one another when possible, rather than through communicators or messengers. </a:t>
            </a:r>
          </a:p>
          <a:p>
            <a:pPr marL="171450" indent="-171450">
              <a:buFontTx/>
              <a:buChar char="-"/>
            </a:pPr>
            <a:r>
              <a:rPr lang="en-US" dirty="0" smtClean="0"/>
              <a:t>Allow for flexibility and</a:t>
            </a:r>
            <a:r>
              <a:rPr lang="en-US" baseline="0" dirty="0" smtClean="0"/>
              <a:t> planning capability by</a:t>
            </a:r>
            <a:r>
              <a:rPr lang="en-US" dirty="0" smtClean="0"/>
              <a:t> adding bodies to the 3 Shop</a:t>
            </a:r>
            <a:endParaRPr lang="en-US" baseline="0" dirty="0" smtClean="0"/>
          </a:p>
          <a:p>
            <a:pPr marL="171450" indent="-171450">
              <a:buFontTx/>
              <a:buChar char="-"/>
            </a:pPr>
            <a:r>
              <a:rPr lang="en-US" baseline="0" dirty="0" smtClean="0"/>
              <a:t>Flatten the Command structure by adding logistics specialists to companies and bolstering the CLIC (Break down Silos)</a:t>
            </a:r>
          </a:p>
          <a:p>
            <a:pPr marL="171450" indent="-171450">
              <a:buFontTx/>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CA297612-1A6A-4AD2-8EE0-6DBF55CE4B0B}" type="slidenum">
              <a:rPr lang="en-US" smtClean="0"/>
              <a:t>4</a:t>
            </a:fld>
            <a:endParaRPr lang="en-US"/>
          </a:p>
        </p:txBody>
      </p:sp>
    </p:spTree>
    <p:extLst>
      <p:ext uri="{BB962C8B-B14F-4D97-AF65-F5344CB8AC3E}">
        <p14:creationId xmlns:p14="http://schemas.microsoft.com/office/powerpoint/2010/main" val="2734370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19EB4E-553D-4DD7-BA51-A233AAFE3B6C}" type="datetime1">
              <a:rPr lang="en-US" smtClean="0"/>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1094134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B1A5CA-8CDB-473B-8862-F596FB33B318}" type="datetime1">
              <a:rPr lang="en-US" smtClean="0"/>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1202306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2B955-C6F6-478D-AF82-48BFE5DC903D}" type="datetime1">
              <a:rPr lang="en-US" smtClean="0"/>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3486410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AD2982-48F8-49A9-9473-FCCB0A898DF4}" type="datetime1">
              <a:rPr lang="en-US" smtClean="0"/>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1807761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C83D92-3B63-4E07-A05F-14660B6B617D}" type="datetime1">
              <a:rPr lang="en-US" smtClean="0"/>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2168566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7E3CEB-37DE-4255-9BCA-60683E4D28E9}" type="datetime1">
              <a:rPr lang="en-US" smtClean="0"/>
              <a:t>7/24/2018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1281956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5CD299-134C-4039-AD19-F76E6AC9F34F}" type="datetime1">
              <a:rPr lang="en-US" smtClean="0"/>
              <a:t>7/24/2018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1193765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EC8721-9878-4C8D-A51C-361DEB8CC095}" type="datetime1">
              <a:rPr lang="en-US" smtClean="0"/>
              <a:t>7/24/2018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3440711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438894-C2C6-4DA0-A1E6-42ECDC58A403}" type="datetime1">
              <a:rPr lang="en-US" smtClean="0"/>
              <a:t>7/24/2018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88694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209D76-0D73-4B9D-B5A8-F540D7169448}" type="datetime1">
              <a:rPr lang="en-US" smtClean="0"/>
              <a:t>7/24/2018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3479910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CAD358-6697-422C-BB8E-48F0F9A67FDC}" type="datetime1">
              <a:rPr lang="en-US" smtClean="0"/>
              <a:t>7/24/2018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210324-B5FA-43CE-8AA6-355CB6A89F81}" type="slidenum">
              <a:rPr lang="en-US" smtClean="0"/>
              <a:t>‹#›</a:t>
            </a:fld>
            <a:endParaRPr lang="en-US"/>
          </a:p>
        </p:txBody>
      </p:sp>
    </p:spTree>
    <p:extLst>
      <p:ext uri="{BB962C8B-B14F-4D97-AF65-F5344CB8AC3E}">
        <p14:creationId xmlns:p14="http://schemas.microsoft.com/office/powerpoint/2010/main" val="412997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6096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914400"/>
            <a:ext cx="8229600" cy="52117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cs typeface="Times New Roman" panose="02020603050405020304" pitchFamily="18" charset="0"/>
              </a:defRPr>
            </a:lvl1pPr>
          </a:lstStyle>
          <a:p>
            <a:fld id="{2B9A4C37-F889-49C7-AC16-E7FCE0324A9E}" type="datetime1">
              <a:rPr lang="en-US" smtClean="0"/>
              <a:t>7/24/2018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4"/>
          </p:nvPr>
        </p:nvSpPr>
        <p:spPr>
          <a:xfrm>
            <a:off x="70104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cs typeface="Times New Roman" panose="02020603050405020304" pitchFamily="18" charset="0"/>
              </a:defRPr>
            </a:lvl1pPr>
          </a:lstStyle>
          <a:p>
            <a:fld id="{67210324-B5FA-43CE-8AA6-355CB6A89F81}" type="slidenum">
              <a:rPr lang="en-US" smtClean="0"/>
              <a:pPr/>
              <a:t>‹#›</a:t>
            </a:fld>
            <a:endParaRPr lang="en-US"/>
          </a:p>
        </p:txBody>
      </p:sp>
      <p:pic>
        <p:nvPicPr>
          <p:cNvPr id="7" name="Picture 6" descr="2-1 Logo.png"/>
          <p:cNvPicPr>
            <a:picLocks noChangeAspect="1"/>
          </p:cNvPicPr>
          <p:nvPr userDrawn="1"/>
        </p:nvPicPr>
        <p:blipFill>
          <a:blip r:embed="rId13" cstate="print"/>
          <a:srcRect/>
          <a:stretch>
            <a:fillRect/>
          </a:stretch>
        </p:blipFill>
        <p:spPr bwMode="auto">
          <a:xfrm>
            <a:off x="8534400" y="76201"/>
            <a:ext cx="533400" cy="685799"/>
          </a:xfrm>
          <a:prstGeom prst="rect">
            <a:avLst/>
          </a:prstGeom>
          <a:noFill/>
          <a:ln w="9525">
            <a:noFill/>
            <a:miter lim="800000"/>
            <a:headEnd/>
            <a:tailEnd/>
          </a:ln>
        </p:spPr>
      </p:pic>
      <p:cxnSp>
        <p:nvCxnSpPr>
          <p:cNvPr id="8" name="Straight Connector 7"/>
          <p:cNvCxnSpPr/>
          <p:nvPr userDrawn="1"/>
        </p:nvCxnSpPr>
        <p:spPr>
          <a:xfrm>
            <a:off x="0" y="6719753"/>
            <a:ext cx="9144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953000" y="6567353"/>
            <a:ext cx="3886200" cy="276999"/>
          </a:xfrm>
          <a:prstGeom prst="rect">
            <a:avLst/>
          </a:prstGeom>
          <a:solidFill>
            <a:schemeClr val="bg1"/>
          </a:solidFill>
          <a:effectLst>
            <a:softEdge rad="63500"/>
          </a:effectLst>
        </p:spPr>
        <p:txBody>
          <a:bodyPr wrap="square" rtlCol="0">
            <a:spAutoFit/>
          </a:bodyPr>
          <a:lstStyle/>
          <a:p>
            <a:pPr algn="ctr"/>
            <a:r>
              <a:rPr lang="en-US" sz="1200" b="1" i="1" dirty="0" smtClean="0">
                <a:solidFill>
                  <a:srgbClr val="FF0000"/>
                </a:solidFill>
                <a:latin typeface="Arial" pitchFamily="34" charset="0"/>
                <a:cs typeface="Arial" pitchFamily="34" charset="0"/>
              </a:rPr>
              <a:t>G.U.N.S.M.O.K.E.…THE PROFESSIONALS</a:t>
            </a:r>
            <a:endParaRPr lang="en-US" sz="1200" b="1" i="1" dirty="0">
              <a:solidFill>
                <a:srgbClr val="FF0000"/>
              </a:solidFill>
              <a:latin typeface="Arial" pitchFamily="34" charset="0"/>
              <a:cs typeface="Arial" pitchFamily="34" charset="0"/>
            </a:endParaRPr>
          </a:p>
        </p:txBody>
      </p:sp>
      <p:pic>
        <p:nvPicPr>
          <p:cNvPr id="11" name="Picture 62" descr="1st Marines.JPG"/>
          <p:cNvPicPr>
            <a:picLocks noChangeAspect="1"/>
          </p:cNvPicPr>
          <p:nvPr userDrawn="1"/>
        </p:nvPicPr>
        <p:blipFill>
          <a:blip r:embed="rId14" cstate="print"/>
          <a:srcRect/>
          <a:stretch>
            <a:fillRect/>
          </a:stretch>
        </p:blipFill>
        <p:spPr bwMode="auto">
          <a:xfrm>
            <a:off x="69453" y="12339"/>
            <a:ext cx="558266" cy="825861"/>
          </a:xfrm>
          <a:prstGeom prst="rect">
            <a:avLst/>
          </a:prstGeom>
          <a:noFill/>
          <a:ln w="9525">
            <a:noFill/>
            <a:miter lim="800000"/>
            <a:headEnd/>
            <a:tailEnd/>
          </a:ln>
        </p:spPr>
      </p:pic>
    </p:spTree>
    <p:extLst>
      <p:ext uri="{BB962C8B-B14F-4D97-AF65-F5344CB8AC3E}">
        <p14:creationId xmlns:p14="http://schemas.microsoft.com/office/powerpoint/2010/main" val="1631112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normAutofit fontScale="90000"/>
          </a:bodyPr>
          <a:lstStyle/>
          <a:p>
            <a:r>
              <a:rPr lang="en-US" sz="6000" dirty="0" smtClean="0"/>
              <a:t>‘Team of Teams’ </a:t>
            </a:r>
            <a:r>
              <a:rPr lang="en-US" dirty="0" smtClean="0"/>
              <a:t/>
            </a:r>
            <a:br>
              <a:rPr lang="en-US" dirty="0" smtClean="0"/>
            </a:br>
            <a:r>
              <a:rPr lang="en-US" sz="3600" dirty="0" smtClean="0"/>
              <a:t>Innovation in the Infantry Battalion</a:t>
            </a:r>
            <a:r>
              <a:rPr lang="en-US" sz="3600" dirty="0"/>
              <a:t/>
            </a:r>
            <a:br>
              <a:rPr lang="en-US" sz="3600" dirty="0"/>
            </a:br>
            <a:r>
              <a:rPr lang="en-US" sz="3600" dirty="0" smtClean="0"/>
              <a:t/>
            </a:r>
            <a:br>
              <a:rPr lang="en-US" sz="3600" dirty="0" smtClean="0"/>
            </a:br>
            <a:r>
              <a:rPr lang="en-US" sz="3600" dirty="0"/>
              <a:t/>
            </a:r>
            <a:br>
              <a:rPr lang="en-US" sz="3600" dirty="0"/>
            </a:br>
            <a:r>
              <a:rPr lang="en-US" sz="2000" dirty="0" smtClean="0"/>
              <a:t>1stLt Christopher </a:t>
            </a:r>
            <a:r>
              <a:rPr lang="en-US" sz="2000" dirty="0" err="1" smtClean="0"/>
              <a:t>Mershon</a:t>
            </a:r>
            <a:r>
              <a:rPr lang="en-US" sz="2000" dirty="0" smtClean="0"/>
              <a:t/>
            </a:r>
            <a:br>
              <a:rPr lang="en-US" sz="2000" dirty="0" smtClean="0"/>
            </a:br>
            <a:r>
              <a:rPr lang="en-US" sz="2000" dirty="0" smtClean="0"/>
              <a:t>1sLt Walker D. Mills</a:t>
            </a:r>
            <a:br>
              <a:rPr lang="en-US" sz="2000" dirty="0" smtClean="0"/>
            </a:br>
            <a:r>
              <a:rPr lang="en-US" sz="2000" dirty="0" smtClean="0"/>
              <a:t>2d Battalion, 1st Marines </a:t>
            </a:r>
            <a:endParaRPr lang="en-US" sz="2000" dirty="0"/>
          </a:p>
        </p:txBody>
      </p:sp>
      <p:sp>
        <p:nvSpPr>
          <p:cNvPr id="3" name="TextBox 2"/>
          <p:cNvSpPr txBox="1"/>
          <p:nvPr/>
        </p:nvSpPr>
        <p:spPr>
          <a:xfrm>
            <a:off x="7461610" y="53099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14994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dirty="0" smtClean="0"/>
              <a:t>Prepare for the Next Fight</a:t>
            </a:r>
            <a:endParaRPr lang="en-US" dirty="0"/>
          </a:p>
        </p:txBody>
      </p:sp>
      <p:sp>
        <p:nvSpPr>
          <p:cNvPr id="3" name="TextBox 2"/>
          <p:cNvSpPr txBox="1"/>
          <p:nvPr/>
        </p:nvSpPr>
        <p:spPr>
          <a:xfrm>
            <a:off x="457200" y="1600200"/>
            <a:ext cx="8458200" cy="4031873"/>
          </a:xfrm>
          <a:prstGeom prst="rect">
            <a:avLst/>
          </a:prstGeom>
          <a:noFill/>
        </p:spPr>
        <p:txBody>
          <a:bodyPr wrap="square" rtlCol="0">
            <a:spAutoFit/>
          </a:bodyPr>
          <a:lstStyle/>
          <a:p>
            <a:pPr marL="457200" indent="-457200">
              <a:buFont typeface="Arial"/>
              <a:buChar char="•"/>
            </a:pPr>
            <a:r>
              <a:rPr lang="en-US" sz="3200" dirty="0" smtClean="0">
                <a:latin typeface="Times New Roman" panose="02020603050405020304" pitchFamily="18" charset="0"/>
                <a:cs typeface="Times New Roman" panose="02020603050405020304" pitchFamily="18" charset="0"/>
              </a:rPr>
              <a:t>Now</a:t>
            </a:r>
            <a:r>
              <a:rPr lang="en-US"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is the ‘interwar period</a:t>
            </a:r>
            <a:r>
              <a:rPr lang="en-US" sz="3200" dirty="0" smtClean="0">
                <a:latin typeface="Times New Roman" panose="02020603050405020304" pitchFamily="18" charset="0"/>
                <a:cs typeface="Times New Roman" panose="02020603050405020304" pitchFamily="18" charset="0"/>
              </a:rPr>
              <a:t>’</a:t>
            </a:r>
          </a:p>
          <a:p>
            <a:endParaRPr lang="en-US" sz="3200" dirty="0" smtClean="0">
              <a:latin typeface="Times New Roman" panose="02020603050405020304" pitchFamily="18" charset="0"/>
              <a:cs typeface="Times New Roman" panose="02020603050405020304" pitchFamily="18" charset="0"/>
            </a:endParaRPr>
          </a:p>
          <a:p>
            <a:pPr lvl="1"/>
            <a:r>
              <a:rPr lang="en-US"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Historical Precedent</a:t>
            </a:r>
          </a:p>
          <a:p>
            <a:pPr lvl="1"/>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1918 - 1939</a:t>
            </a:r>
          </a:p>
          <a:p>
            <a:pPr lvl="1"/>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lvl="1"/>
            <a:r>
              <a:rPr lang="en-US" sz="3200" dirty="0" smtClean="0">
                <a:latin typeface="Times New Roman" panose="02020603050405020304" pitchFamily="18" charset="0"/>
                <a:cs typeface="Times New Roman" panose="02020603050405020304" pitchFamily="18" charset="0"/>
              </a:rPr>
              <a:t>-Russians in Syria and the Ukraine</a:t>
            </a:r>
          </a:p>
          <a:p>
            <a:pPr lvl="1"/>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2014 - Current </a:t>
            </a:r>
            <a:endParaRPr lang="en-US" sz="3200" dirty="0" smtClean="0">
              <a:latin typeface="Times New Roman" panose="02020603050405020304" pitchFamily="18" charset="0"/>
              <a:cs typeface="Times New Roman" panose="02020603050405020304" pitchFamily="18" charset="0"/>
            </a:endParaRPr>
          </a:p>
          <a:p>
            <a:pPr lvl="1"/>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519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7210324-B5FA-43CE-8AA6-355CB6A89F81}" type="slidenum">
              <a:rPr lang="en-US" smtClean="0"/>
              <a:t>3</a:t>
            </a:fld>
            <a:endParaRPr lang="en-US"/>
          </a:p>
        </p:txBody>
      </p:sp>
      <p:pic>
        <p:nvPicPr>
          <p:cNvPr id="5" name="Picture 4"/>
          <p:cNvPicPr>
            <a:picLocks noChangeAspect="1"/>
          </p:cNvPicPr>
          <p:nvPr/>
        </p:nvPicPr>
        <p:blipFill>
          <a:blip r:embed="rId2"/>
          <a:stretch>
            <a:fillRect/>
          </a:stretch>
        </p:blipFill>
        <p:spPr>
          <a:xfrm>
            <a:off x="838200" y="255770"/>
            <a:ext cx="4224337" cy="2143078"/>
          </a:xfrm>
          <a:prstGeom prst="rect">
            <a:avLst/>
          </a:prstGeom>
        </p:spPr>
      </p:pic>
      <p:pic>
        <p:nvPicPr>
          <p:cNvPr id="6" name="Picture 5"/>
          <p:cNvPicPr>
            <a:picLocks noChangeAspect="1"/>
          </p:cNvPicPr>
          <p:nvPr/>
        </p:nvPicPr>
        <p:blipFill>
          <a:blip r:embed="rId3"/>
          <a:stretch>
            <a:fillRect/>
          </a:stretch>
        </p:blipFill>
        <p:spPr>
          <a:xfrm>
            <a:off x="0" y="2928411"/>
            <a:ext cx="5272414" cy="3427939"/>
          </a:xfrm>
          <a:prstGeom prst="rect">
            <a:avLst/>
          </a:prstGeom>
        </p:spPr>
      </p:pic>
      <p:pic>
        <p:nvPicPr>
          <p:cNvPr id="7" name="Picture 6"/>
          <p:cNvPicPr>
            <a:picLocks noChangeAspect="1"/>
          </p:cNvPicPr>
          <p:nvPr/>
        </p:nvPicPr>
        <p:blipFill>
          <a:blip r:embed="rId4"/>
          <a:stretch>
            <a:fillRect/>
          </a:stretch>
        </p:blipFill>
        <p:spPr>
          <a:xfrm>
            <a:off x="4519612" y="2111287"/>
            <a:ext cx="4624388" cy="2808998"/>
          </a:xfrm>
          <a:prstGeom prst="rect">
            <a:avLst/>
          </a:prstGeom>
        </p:spPr>
      </p:pic>
    </p:spTree>
    <p:extLst>
      <p:ext uri="{BB962C8B-B14F-4D97-AF65-F5344CB8AC3E}">
        <p14:creationId xmlns:p14="http://schemas.microsoft.com/office/powerpoint/2010/main" val="2306994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Innovate Manpower</a:t>
            </a:r>
            <a:r>
              <a:rPr lang="en-US" dirty="0" smtClean="0"/>
              <a:t> </a:t>
            </a:r>
            <a:endParaRPr lang="en-US" dirty="0"/>
          </a:p>
        </p:txBody>
      </p:sp>
      <p:sp>
        <p:nvSpPr>
          <p:cNvPr id="4" name="Content Placeholder 3"/>
          <p:cNvSpPr>
            <a:spLocks noGrp="1"/>
          </p:cNvSpPr>
          <p:nvPr>
            <p:ph idx="1"/>
          </p:nvPr>
        </p:nvSpPr>
        <p:spPr/>
        <p:txBody>
          <a:bodyPr>
            <a:normAutofit/>
          </a:bodyPr>
          <a:lstStyle/>
          <a:p>
            <a:pPr marL="0" indent="0">
              <a:buNone/>
            </a:pPr>
            <a:endParaRPr lang="en-US" dirty="0" smtClean="0"/>
          </a:p>
          <a:p>
            <a:r>
              <a:rPr lang="en-US" dirty="0" smtClean="0"/>
              <a:t>Flatten </a:t>
            </a:r>
            <a:r>
              <a:rPr lang="en-US" dirty="0" smtClean="0"/>
              <a:t>the battalion</a:t>
            </a:r>
          </a:p>
          <a:p>
            <a:pPr lvl="1"/>
            <a:r>
              <a:rPr lang="en-US" dirty="0" smtClean="0"/>
              <a:t> Integrate supporting shops into the companies  </a:t>
            </a:r>
          </a:p>
          <a:p>
            <a:pPr lvl="1"/>
            <a:r>
              <a:rPr lang="en-US" dirty="0" smtClean="0"/>
              <a:t>Merge </a:t>
            </a:r>
            <a:r>
              <a:rPr lang="en-US" dirty="0"/>
              <a:t>analysts and operators </a:t>
            </a:r>
          </a:p>
          <a:p>
            <a:r>
              <a:rPr lang="en-US" dirty="0"/>
              <a:t>Eliminate non-combat command billets</a:t>
            </a:r>
          </a:p>
          <a:p>
            <a:pPr lvl="1"/>
            <a:r>
              <a:rPr lang="en-US" dirty="0" smtClean="0"/>
              <a:t>H&amp;S </a:t>
            </a:r>
            <a:r>
              <a:rPr lang="en-US" dirty="0"/>
              <a:t>and Weapons  Company Commander</a:t>
            </a:r>
          </a:p>
          <a:p>
            <a:pPr lvl="1"/>
            <a:r>
              <a:rPr lang="en-US" dirty="0"/>
              <a:t>Weapons Platoon </a:t>
            </a:r>
            <a:r>
              <a:rPr lang="en-US" dirty="0" smtClean="0"/>
              <a:t>Commander</a:t>
            </a:r>
          </a:p>
          <a:p>
            <a:pPr marL="0" indent="0">
              <a:buNone/>
            </a:pPr>
            <a:endParaRPr lang="en-US" dirty="0"/>
          </a:p>
          <a:p>
            <a:endParaRPr lang="en-US" dirty="0" smtClean="0"/>
          </a:p>
          <a:p>
            <a:pPr marL="0" indent="0">
              <a:buNone/>
            </a:pPr>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734573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Training Better</a:t>
            </a:r>
            <a:endParaRPr lang="en-US" dirty="0"/>
          </a:p>
        </p:txBody>
      </p:sp>
      <p:sp>
        <p:nvSpPr>
          <p:cNvPr id="4" name="Slide Number Placeholder 3"/>
          <p:cNvSpPr>
            <a:spLocks noGrp="1"/>
          </p:cNvSpPr>
          <p:nvPr>
            <p:ph type="sldNum" sz="quarter" idx="12"/>
          </p:nvPr>
        </p:nvSpPr>
        <p:spPr/>
        <p:txBody>
          <a:bodyPr/>
          <a:lstStyle/>
          <a:p>
            <a:fld id="{67210324-B5FA-43CE-8AA6-355CB6A89F81}" type="slidenum">
              <a:rPr lang="en-US" smtClean="0"/>
              <a:t>5</a:t>
            </a:fld>
            <a:endParaRPr lang="en-US"/>
          </a:p>
        </p:txBody>
      </p:sp>
      <p:sp>
        <p:nvSpPr>
          <p:cNvPr id="6" name="TextBox 5"/>
          <p:cNvSpPr txBox="1"/>
          <p:nvPr/>
        </p:nvSpPr>
        <p:spPr>
          <a:xfrm>
            <a:off x="457200" y="1600200"/>
            <a:ext cx="8458200" cy="3046988"/>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Make training the responsibility of the supporting establishment</a:t>
            </a:r>
            <a:endParaRPr lang="en-US" sz="3200" dirty="0" smtClean="0">
              <a:latin typeface="Times New Roman" panose="02020603050405020304" pitchFamily="18" charset="0"/>
              <a:cs typeface="Times New Roman" panose="02020603050405020304" pitchFamily="18" charset="0"/>
            </a:endParaRPr>
          </a:p>
          <a:p>
            <a:pPr lvl="1"/>
            <a:endParaRPr lang="en-US" sz="3200" dirty="0" smtClean="0">
              <a:latin typeface="Times New Roman" panose="02020603050405020304" pitchFamily="18" charset="0"/>
              <a:cs typeface="Times New Roman" panose="02020603050405020304" pitchFamily="18" charset="0"/>
            </a:endParaRPr>
          </a:p>
          <a:p>
            <a:pPr lvl="1"/>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More repetitions</a:t>
            </a:r>
          </a:p>
          <a:p>
            <a:pPr lvl="1"/>
            <a:endParaRPr lang="en-US" sz="3200" dirty="0">
              <a:latin typeface="Times New Roman" panose="02020603050405020304" pitchFamily="18" charset="0"/>
              <a:cs typeface="Times New Roman" panose="02020603050405020304" pitchFamily="18" charset="0"/>
            </a:endParaRPr>
          </a:p>
          <a:p>
            <a:pPr lvl="1"/>
            <a:r>
              <a:rPr lang="en-US" sz="3200" dirty="0" smtClean="0">
                <a:latin typeface="Times New Roman" panose="02020603050405020304" pitchFamily="18" charset="0"/>
                <a:cs typeface="Times New Roman" panose="02020603050405020304" pitchFamily="18" charset="0"/>
              </a:rPr>
              <a:t>	- Better training</a:t>
            </a:r>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7872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a:t>
            </a:r>
            <a:endParaRPr lang="en-US" dirty="0"/>
          </a:p>
        </p:txBody>
      </p:sp>
      <p:sp>
        <p:nvSpPr>
          <p:cNvPr id="4" name="Content Placeholder 3"/>
          <p:cNvSpPr>
            <a:spLocks noGrp="1"/>
          </p:cNvSpPr>
          <p:nvPr>
            <p:ph idx="1"/>
          </p:nvPr>
        </p:nvSpPr>
        <p:spPr/>
        <p:txBody>
          <a:bodyPr/>
          <a:lstStyle/>
          <a:p>
            <a:r>
              <a:rPr lang="en-US" dirty="0" smtClean="0"/>
              <a:t>Flatten the battalion</a:t>
            </a:r>
          </a:p>
          <a:p>
            <a:r>
              <a:rPr lang="en-US" dirty="0"/>
              <a:t>Maximize adaptability not </a:t>
            </a:r>
            <a:r>
              <a:rPr lang="en-US" dirty="0" smtClean="0"/>
              <a:t>efficiency</a:t>
            </a:r>
          </a:p>
          <a:p>
            <a:r>
              <a:rPr lang="en-US" dirty="0" smtClean="0"/>
              <a:t>Eliminate excess command relationships that do not exist in combat </a:t>
            </a:r>
          </a:p>
          <a:p>
            <a:r>
              <a:rPr lang="en-US" dirty="0" smtClean="0"/>
              <a:t>Build a dedicated training cadre for battalions</a:t>
            </a:r>
          </a:p>
          <a:p>
            <a:endParaRPr lang="en-US" dirty="0"/>
          </a:p>
        </p:txBody>
      </p:sp>
      <p:sp>
        <p:nvSpPr>
          <p:cNvPr id="3" name="Slide Number Placeholder 2"/>
          <p:cNvSpPr>
            <a:spLocks noGrp="1"/>
          </p:cNvSpPr>
          <p:nvPr>
            <p:ph type="sldNum" sz="quarter" idx="12"/>
          </p:nvPr>
        </p:nvSpPr>
        <p:spPr/>
        <p:txBody>
          <a:bodyPr/>
          <a:lstStyle/>
          <a:p>
            <a:fld id="{67210324-B5FA-43CE-8AA6-355CB6A89F81}" type="slidenum">
              <a:rPr lang="en-US" smtClean="0"/>
              <a:t>6</a:t>
            </a:fld>
            <a:endParaRPr lang="en-US"/>
          </a:p>
        </p:txBody>
      </p:sp>
    </p:spTree>
    <p:extLst>
      <p:ext uri="{BB962C8B-B14F-4D97-AF65-F5344CB8AC3E}">
        <p14:creationId xmlns:p14="http://schemas.microsoft.com/office/powerpoint/2010/main" val="1474769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24432</TotalTime>
  <Words>278</Words>
  <Application>Microsoft Office PowerPoint</Application>
  <PresentationFormat>On-screen Show (4:3)</PresentationFormat>
  <Paragraphs>50</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‘Team of Teams’  Innovation in the Infantry Battalion   1stLt Christopher Mershon 1sLt Walker D. Mills 2d Battalion, 1st Marines </vt:lpstr>
      <vt:lpstr> Prepare for the Next Fight</vt:lpstr>
      <vt:lpstr>PowerPoint Presentation</vt:lpstr>
      <vt:lpstr>Innovate Manpower </vt:lpstr>
      <vt:lpstr>Training Better</vt:lpstr>
      <vt:lpstr>Conclusions</vt:lpstr>
    </vt:vector>
  </TitlesOfParts>
  <Company>NMCI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BLT 2/1 Employment Concept</dc:title>
  <dc:creator>Driscoll Capt Thomas E</dc:creator>
  <cp:lastModifiedBy>2015</cp:lastModifiedBy>
  <cp:revision>382</cp:revision>
  <cp:lastPrinted>2017-01-19T00:48:50Z</cp:lastPrinted>
  <dcterms:created xsi:type="dcterms:W3CDTF">2015-05-20T00:50:18Z</dcterms:created>
  <dcterms:modified xsi:type="dcterms:W3CDTF">2018-07-23T19:26:13Z</dcterms:modified>
</cp:coreProperties>
</file>